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232" r:id="rId3"/>
    <p:sldId id="3210" r:id="rId5"/>
    <p:sldId id="3562" r:id="rId6"/>
    <p:sldId id="3585" r:id="rId7"/>
    <p:sldId id="3558" r:id="rId8"/>
    <p:sldId id="3563" r:id="rId9"/>
    <p:sldId id="3690" r:id="rId10"/>
    <p:sldId id="3691" r:id="rId11"/>
    <p:sldId id="3625" r:id="rId12"/>
    <p:sldId id="3692" r:id="rId13"/>
    <p:sldId id="3714" r:id="rId14"/>
    <p:sldId id="3557" r:id="rId15"/>
    <p:sldId id="3564" r:id="rId16"/>
    <p:sldId id="3650" r:id="rId17"/>
    <p:sldId id="3606" r:id="rId18"/>
    <p:sldId id="3627" r:id="rId19"/>
    <p:sldId id="3735" r:id="rId20"/>
    <p:sldId id="3607" r:id="rId21"/>
    <p:sldId id="3560" r:id="rId22"/>
    <p:sldId id="3566" r:id="rId23"/>
    <p:sldId id="3571" r:id="rId24"/>
    <p:sldId id="3651" r:id="rId25"/>
    <p:sldId id="3670" r:id="rId26"/>
    <p:sldId id="3568" r:id="rId27"/>
    <p:sldId id="3569" r:id="rId28"/>
    <p:sldId id="3561" r:id="rId29"/>
    <p:sldId id="3733" r:id="rId30"/>
    <p:sldId id="624" r:id="rId31"/>
  </p:sldIdLst>
  <p:sldSz cx="12192000" cy="6858000"/>
  <p:notesSz cx="6858000" cy="9144000"/>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1A1A1A"/>
    <a:srgbClr val="CAB69D"/>
    <a:srgbClr val="E9E2D7"/>
    <a:srgbClr val="B2676A"/>
    <a:srgbClr val="C68587"/>
    <a:srgbClr val="94070A"/>
    <a:srgbClr val="D7C8B5"/>
    <a:srgbClr val="F0F0F0"/>
    <a:srgbClr val="B99E7D"/>
    <a:srgbClr val="BE08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16" autoAdjust="0"/>
    <p:restoredTop sz="94660"/>
  </p:normalViewPr>
  <p:slideViewPr>
    <p:cSldViewPr snapToGrid="0" showGuides="1">
      <p:cViewPr varScale="1">
        <p:scale>
          <a:sx n="82" d="100"/>
          <a:sy n="82" d="100"/>
        </p:scale>
        <p:origin x="744" y="72"/>
      </p:cViewPr>
      <p:guideLst>
        <p:guide orient="horz" pos="2196"/>
        <p:guide pos="3840"/>
      </p:guideLst>
    </p:cSldViewPr>
  </p:slideViewPr>
  <p:notesTextViewPr>
    <p:cViewPr>
      <p:scale>
        <a:sx n="1" d="1"/>
        <a:sy n="1" d="1"/>
      </p:scale>
      <p:origin x="0" y="0"/>
    </p:cViewPr>
  </p:notesTextViewPr>
  <p:sorterViewPr>
    <p:cViewPr>
      <p:scale>
        <a:sx n="100" d="100"/>
        <a:sy n="100" d="100"/>
      </p:scale>
      <p:origin x="0" y="-5690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tags" Target="tags/tag28.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23AEBE-9D7F-4A51-A728-35C23137719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F5E923-51F7-42BD-962F-269CF7F55DA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3771600-EFCF-4A63-82E2-D1BF68BF533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流量控制</a:t>
            </a:r>
            <a:r>
              <a:rPr lang="en-US" altLang="zh-CN"/>
              <a:t>: </a:t>
            </a:r>
            <a:r>
              <a:rPr lang="zh-CN" altLang="en-US"/>
              <a:t>该设计通过对过多的网络请求进行限流，防止恶意流量充斥整个网络，保护了系统资源。</a:t>
            </a:r>
            <a:endParaRPr lang="zh-CN" altLang="en-US"/>
          </a:p>
          <a:p>
            <a:endParaRPr lang="zh-CN" altLang="en-US"/>
          </a:p>
          <a:p>
            <a:r>
              <a:rPr lang="en-US" altLang="zh-CN"/>
              <a:t>DDoS</a:t>
            </a:r>
            <a:r>
              <a:rPr lang="zh-CN" altLang="en-US"/>
              <a:t>防护</a:t>
            </a:r>
            <a:r>
              <a:rPr lang="en-US" altLang="zh-CN"/>
              <a:t>: </a:t>
            </a:r>
            <a:r>
              <a:rPr lang="zh-CN" altLang="en-US"/>
              <a:t>如你提到的，这个设计可以有效防止常见的</a:t>
            </a:r>
            <a:r>
              <a:rPr lang="en-US" altLang="zh-CN"/>
              <a:t>DDoS</a:t>
            </a:r>
            <a:r>
              <a:rPr lang="zh-CN" altLang="en-US"/>
              <a:t>攻击，例如</a:t>
            </a:r>
            <a:r>
              <a:rPr lang="en-US" altLang="zh-CN"/>
              <a:t>SYN flood</a:t>
            </a:r>
            <a:r>
              <a:rPr lang="zh-CN" altLang="en-US"/>
              <a:t>攻击，</a:t>
            </a:r>
            <a:r>
              <a:rPr lang="en-US" altLang="zh-CN"/>
              <a:t>UDP flood</a:t>
            </a:r>
            <a:r>
              <a:rPr lang="zh-CN" altLang="en-US"/>
              <a:t>攻击等。当检测到某个源地址的数据包数量在一段时间内超过阈值时，可以自动进行屏蔽，这对于缓解大流量的</a:t>
            </a:r>
            <a:r>
              <a:rPr lang="en-US" altLang="zh-CN"/>
              <a:t>DDoS</a:t>
            </a:r>
            <a:r>
              <a:rPr lang="zh-CN" altLang="en-US"/>
              <a:t>攻击效果明显。
实时监控与统计</a:t>
            </a:r>
            <a:r>
              <a:rPr lang="en-US" altLang="zh-CN"/>
              <a:t>: </a:t>
            </a:r>
            <a:r>
              <a:rPr lang="zh-CN" altLang="en-US"/>
              <a:t>通过哈希表记录接收的数据包信息，可以对网络流状态进行实时监控，并且适时做出调整。此外，这些统计数据本身也是很有价值的，例如，可以用来进行性能监控、故障排查、行为分析等。
</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需要讲一下代码里面的关键部分，关键函数之类的</a:t>
            </a:r>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eBPF</a:t>
            </a:r>
            <a:r>
              <a:rPr lang="zh-CN" altLang="en-US"/>
              <a:t>在网络包管理控制领域非常擅长，经常被用于进行一些网络安全方面的包访问控制。因此我们设计了一个能够进行简单</a:t>
            </a:r>
            <a:r>
              <a:rPr lang="en-US" altLang="zh-CN"/>
              <a:t>DDoS</a:t>
            </a:r>
            <a:r>
              <a:rPr lang="zh-CN" altLang="en-US"/>
              <a:t>防护的系统，该系统通过禁止在连续一段时间内接收数量超过某一设定阈值的数据包。系统会通过哈希表进行记录，记录持续时间与连续接收的包的数量，一旦发现数量超过阈值，便会阻止更多的包进入。有以下</a:t>
            </a:r>
            <a:r>
              <a:rPr lang="en-US" altLang="zh-CN"/>
              <a:t>3</a:t>
            </a:r>
            <a:r>
              <a:rPr lang="zh-CN" altLang="en-US"/>
              <a:t>个模块的设计：  </a:t>
            </a:r>
            <a:r>
              <a:rPr lang="en-US" altLang="zh-CN"/>
              <a:t>1. </a:t>
            </a:r>
            <a:r>
              <a:rPr lang="zh-CN" altLang="en-US"/>
              <a:t>流控制检测模块：该模块主要用于从网络流中接收并拦截数据包，计算连续一段时间内的包数量，以及监控网络流的状态。  </a:t>
            </a:r>
            <a:r>
              <a:rPr lang="en-US" altLang="zh-CN"/>
              <a:t>2. </a:t>
            </a:r>
            <a:r>
              <a:rPr lang="zh-CN" altLang="en-US"/>
              <a:t>哈希表记录模块：该模块用于维护一个含有所有接收的数据包信息的哈希表，包信息将包括包的数量以及其持续时间。当新的数据包接收时，这个表会动态更新。这个模块也会含有一个阈值设定，用以比较并确定是否在连续某一时间段内接收的包数量超过了这个阈值。  </a:t>
            </a:r>
            <a:r>
              <a:rPr lang="en-US" altLang="zh-CN"/>
              <a:t>3. </a:t>
            </a:r>
            <a:r>
              <a:rPr lang="zh-CN" altLang="en-US"/>
              <a:t>阻止模块：当哈希表记录模块发现在指定时间段内接收的包数量超过了设定的阈值，此模块就会立刻阻止更多的包进入。</a:t>
            </a:r>
            <a:endParaRPr lang="zh-CN" altLang="en-US"/>
          </a:p>
          <a:p>
            <a:r>
              <a:rPr lang="zh-CN" altLang="en-US"/>
              <a:t>通过此方案实现的系统，应能有效应对</a:t>
            </a:r>
            <a:r>
              <a:rPr lang="en-US" altLang="zh-CN"/>
              <a:t>DDoS</a:t>
            </a:r>
            <a:r>
              <a:rPr lang="zh-CN" altLang="en-US"/>
              <a:t>攻击，防止在指定时间内数据包超量的情况，保证了网络的稳定运行。</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eBPF</a:t>
            </a:r>
            <a:r>
              <a:rPr lang="zh-CN" altLang="en-US"/>
              <a:t>在网络包管理控制领域非常擅长，经常被用于进行一些网络安全方面的包访问控制。因此我们设计了一个能够进行简单</a:t>
            </a:r>
            <a:r>
              <a:rPr lang="en-US" altLang="zh-CN"/>
              <a:t>DDoS</a:t>
            </a:r>
            <a:r>
              <a:rPr lang="zh-CN" altLang="en-US"/>
              <a:t>防护的系统，该系统通过禁止在连续一段时间内接收数量超过某一设定阈值的数据包。系统会通过哈希表进行记录，记录持续时间与连续接收的包的数量，一旦发现数量超过阈值，便会阻止更多的包进入。有以下</a:t>
            </a:r>
            <a:r>
              <a:rPr lang="en-US" altLang="zh-CN"/>
              <a:t>3</a:t>
            </a:r>
            <a:r>
              <a:rPr lang="zh-CN" altLang="en-US"/>
              <a:t>个模块的设计：  </a:t>
            </a:r>
            <a:r>
              <a:rPr lang="en-US" altLang="zh-CN"/>
              <a:t>1. </a:t>
            </a:r>
            <a:r>
              <a:rPr lang="zh-CN" altLang="en-US"/>
              <a:t>流控制检测模块：该模块主要用于从网络流中接收并拦截数据包，计算连续一段时间内的包数量，以及监控网络流的状态。  </a:t>
            </a:r>
            <a:r>
              <a:rPr lang="en-US" altLang="zh-CN"/>
              <a:t>2. </a:t>
            </a:r>
            <a:r>
              <a:rPr lang="zh-CN" altLang="en-US"/>
              <a:t>哈希表记录模块：该模块用于维护一个含有所有接收的数据包信息的哈希表，包信息将包括包的数量以及其持续时间。当新的数据包接收时，这个表会动态更新。这个模块也会含有一个阈值设定，用以比较并确定是否在连续某一时间段内接收的包数量超过了这个阈值。  </a:t>
            </a:r>
            <a:r>
              <a:rPr lang="en-US" altLang="zh-CN"/>
              <a:t>3. </a:t>
            </a:r>
            <a:r>
              <a:rPr lang="zh-CN" altLang="en-US"/>
              <a:t>阻止模块：当哈希表记录模块发现在指定时间段内接收的包数量超过了设定的阈值，此模块就会立刻阻止更多的包进入。</a:t>
            </a:r>
            <a:endParaRPr lang="zh-CN" altLang="en-US"/>
          </a:p>
          <a:p>
            <a:r>
              <a:rPr lang="zh-CN" altLang="en-US"/>
              <a:t>通过此方案实现的系统，应能有效应对</a:t>
            </a:r>
            <a:r>
              <a:rPr lang="en-US" altLang="zh-CN"/>
              <a:t>DDoS</a:t>
            </a:r>
            <a:r>
              <a:rPr lang="zh-CN" altLang="en-US"/>
              <a:t>攻击，防止在指定时间内数据包超量的情况，保证了网络的稳定运行。</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
异常检测: 如果某个系统调用在某段时间内异常频繁地被调用，可能代表系统的异常行为，例如恶意软件或者漏洞利用。eBPF可以实时地检测和报告这种情况。</a:t>
            </a:r>
            <a:endParaRPr lang="zh-CN" altLang="en-US"/>
          </a:p>
          <a:p>
            <a:endParaRPr lang="zh-CN" altLang="en-US"/>
          </a:p>
          <a:p>
            <a:r>
              <a:rPr lang="zh-CN" altLang="en-US"/>
              <a:t>运行时行为分析: eBPF可以提供对应用在运行时的系统调用使用模式的深入洞察，这可以用于分析应用的行为、对比不同版本的软件行为的差异或者帮助开发人员优化代码。</a:t>
            </a:r>
            <a:endParaRPr lang="zh-CN" altLang="en-US"/>
          </a:p>
          <a:p>
            <a:endParaRPr lang="zh-CN" altLang="en-US"/>
          </a:p>
          <a:p>
            <a:r>
              <a:rPr lang="zh-CN" altLang="en-US"/>
              <a:t>权限控制和审计: eBPF可以被用来更进一步限制或审计用户空间应用程序对于特定系统调用的使用。例如，你可以使用eBPF来限制只允许某些进程调用某些系统调用，或者在某个进程执行特定的系统调用时发送告警。</a:t>
            </a:r>
            <a:endParaRPr lang="zh-CN" altLang="en-US"/>
          </a:p>
          <a:p>
            <a:endParaRPr lang="zh-CN" altLang="en-US"/>
          </a:p>
          <a:p>
            <a:r>
              <a:rPr lang="zh-CN" altLang="en-US"/>
              <a:t>性能调试和优化: 对系统调用的统计可以用来帮助开发者和运维人员理解系统性能瓶颈。通过这些统计，可以帮助发现频繁调用或者缓慢的系统调用，进一步优化系统性能。</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函数原型为 </a:t>
            </a:r>
            <a:r>
              <a:rPr lang="en-US" altLang="zh-CN"/>
              <a:t>sys_open </a:t>
            </a:r>
            <a:r>
              <a:rPr lang="zh-CN" altLang="en-US"/>
              <a:t>函数在内核中的定义原型，其中第一个参数</a:t>
            </a:r>
            <a:r>
              <a:rPr lang="en-US" altLang="zh-CN"/>
              <a:t>struct pt_regs *ctx </a:t>
            </a:r>
            <a:r>
              <a:rPr lang="zh-CN" altLang="en-US"/>
              <a:t>为 </a:t>
            </a:r>
            <a:r>
              <a:rPr lang="en-US" altLang="zh-CN"/>
              <a:t>BPF </a:t>
            </a:r>
            <a:r>
              <a:rPr lang="zh-CN" altLang="en-US"/>
              <a:t>程序需要添加的上下文变量，后续参数参见 </a:t>
            </a:r>
            <a:r>
              <a:rPr lang="en-US" altLang="zh-CN"/>
              <a:t>`sys_open`[9]</a:t>
            </a:r>
            <a:r>
              <a:rPr lang="zh-CN" altLang="en-US"/>
              <a:t>。</a:t>
            </a:r>
            <a:endParaRPr lang="zh-CN" altLang="en-US"/>
          </a:p>
          <a:p>
            <a:endParaRPr lang="zh-CN" altLang="en-US"/>
          </a:p>
          <a:p>
            <a:r>
              <a:rPr lang="zh-CN" altLang="en-US">
                <a:sym typeface="+mn-ea"/>
              </a:rPr>
              <a:t>文件访问审计：你可以追踪哪个进程何时打开了哪个文件，此功能在检查系统行为和追踪安全事件时非常有用。例如，可疑应用试图读取敏感文件时可以立即发出警报。错误检测和排除：监控</a:t>
            </a:r>
            <a:r>
              <a:rPr lang="en-US" altLang="zh-CN">
                <a:sym typeface="+mn-ea"/>
              </a:rPr>
              <a:t>open</a:t>
            </a:r>
            <a:r>
              <a:rPr lang="zh-CN" altLang="en-US">
                <a:sym typeface="+mn-ea"/>
              </a:rPr>
              <a:t>函数成功与否的返回结果，可以用于检测和排除软件错误。比如，如果一个进程反复尝试打开不存在的文件，可能意味着某些软件组件配置错误或出现问题。
行为分析与异常检测：通过对开发者或系统管理员的文件访问记录的分析，可以构建正常行为模型，进一步可以实时检测出不符合正常行为模式的异常行为，例如，恶意软件的行为。</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B6F2864-E0EF-4E70-A7F4-2B86DC303F0F}"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124950" y="6356350"/>
            <a:ext cx="2743200" cy="365125"/>
          </a:xfrm>
        </p:spPr>
        <p:txBody>
          <a:bodyPr/>
          <a:lstStyle>
            <a:lvl1pPr>
              <a:defRPr>
                <a:solidFill>
                  <a:schemeClr val="bg1">
                    <a:lumMod val="75000"/>
                  </a:schemeClr>
                </a:solidFill>
                <a:latin typeface="Arial" panose="020B0604020202020204" pitchFamily="34" charset="0"/>
                <a:cs typeface="Arial" panose="020B0604020202020204" pitchFamily="34" charset="0"/>
              </a:defRPr>
            </a:lvl1pPr>
          </a:lstStyle>
          <a:p>
            <a:fld id="{CCBA9D17-A0D3-409F-BFF9-E5BAE63FEE36}" type="slidenum">
              <a:rPr lang="zh-CN" altLang="en-US" smtClean="0"/>
            </a:fld>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60D2EE-5E42-4C74-BD66-3934CD038B3B}"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BA9D17-A0D3-409F-BFF9-E5BAE63FEE3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xml"/><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xml"/><Relationship Id="rId4" Type="http://schemas.openxmlformats.org/officeDocument/2006/relationships/tags" Target="../tags/tag1.xml"/><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7.png"/><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1.xml"/><Relationship Id="rId5" Type="http://schemas.openxmlformats.org/officeDocument/2006/relationships/tags" Target="../tags/tag5.xml"/><Relationship Id="rId4" Type="http://schemas.openxmlformats.org/officeDocument/2006/relationships/image" Target="../media/image14.png"/><Relationship Id="rId3" Type="http://schemas.openxmlformats.org/officeDocument/2006/relationships/tags" Target="../tags/tag4.xml"/><Relationship Id="rId2" Type="http://schemas.openxmlformats.org/officeDocument/2006/relationships/image" Target="../media/image7.png"/><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1.xml"/><Relationship Id="rId5" Type="http://schemas.openxmlformats.org/officeDocument/2006/relationships/tags" Target="../tags/tag7.xml"/><Relationship Id="rId4" Type="http://schemas.openxmlformats.org/officeDocument/2006/relationships/image" Target="../media/image14.png"/><Relationship Id="rId3" Type="http://schemas.openxmlformats.org/officeDocument/2006/relationships/tags" Target="../tags/tag6.xml"/><Relationship Id="rId2" Type="http://schemas.openxmlformats.org/officeDocument/2006/relationships/image" Target="../media/image7.pn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9" Type="http://schemas.openxmlformats.org/officeDocument/2006/relationships/tags" Target="../tags/tag12.xml"/><Relationship Id="rId8" Type="http://schemas.openxmlformats.org/officeDocument/2006/relationships/image" Target="../media/image17.png"/><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image" Target="../media/image16.png"/><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image" Target="../media/image7.png"/><Relationship Id="rId14" Type="http://schemas.openxmlformats.org/officeDocument/2006/relationships/slideLayout" Target="../slideLayouts/slideLayout1.xml"/><Relationship Id="rId13" Type="http://schemas.openxmlformats.org/officeDocument/2006/relationships/image" Target="../media/image19.png"/><Relationship Id="rId12" Type="http://schemas.openxmlformats.org/officeDocument/2006/relationships/tags" Target="../tags/tag14.xml"/><Relationship Id="rId11" Type="http://schemas.openxmlformats.org/officeDocument/2006/relationships/image" Target="../media/image18.png"/><Relationship Id="rId10" Type="http://schemas.openxmlformats.org/officeDocument/2006/relationships/tags" Target="../tags/tag13.xml"/><Relationship Id="rId1" Type="http://schemas.openxmlformats.org/officeDocument/2006/relationships/image" Target="../media/image6.png"/></Relationships>
</file>

<file path=ppt/slides/_rels/slide21.xml.rels><?xml version="1.0" encoding="UTF-8" standalone="yes"?>
<Relationships xmlns="http://schemas.openxmlformats.org/package/2006/relationships"><Relationship Id="rId9" Type="http://schemas.openxmlformats.org/officeDocument/2006/relationships/notesSlide" Target="../notesSlides/notesSlide11.xml"/><Relationship Id="rId8" Type="http://schemas.openxmlformats.org/officeDocument/2006/relationships/slideLayout" Target="../slideLayouts/slideLayout1.xml"/><Relationship Id="rId7" Type="http://schemas.openxmlformats.org/officeDocument/2006/relationships/image" Target="../media/image21.png"/><Relationship Id="rId6" Type="http://schemas.openxmlformats.org/officeDocument/2006/relationships/tags" Target="../tags/tag17.xml"/><Relationship Id="rId5" Type="http://schemas.openxmlformats.org/officeDocument/2006/relationships/image" Target="../media/image20.png"/><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image" Target="../media/image7.png"/><Relationship Id="rId1" Type="http://schemas.openxmlformats.org/officeDocument/2006/relationships/image" Target="../media/image6.png"/></Relationships>
</file>

<file path=ppt/slides/_rels/slide22.xml.rels><?xml version="1.0" encoding="UTF-8" standalone="yes"?>
<Relationships xmlns="http://schemas.openxmlformats.org/package/2006/relationships"><Relationship Id="rId9" Type="http://schemas.openxmlformats.org/officeDocument/2006/relationships/notesSlide" Target="../notesSlides/notesSlide12.xml"/><Relationship Id="rId8" Type="http://schemas.openxmlformats.org/officeDocument/2006/relationships/slideLayout" Target="../slideLayouts/slideLayout1.xml"/><Relationship Id="rId7" Type="http://schemas.openxmlformats.org/officeDocument/2006/relationships/tags" Target="../tags/tag18.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7.png"/><Relationship Id="rId1" Type="http://schemas.openxmlformats.org/officeDocument/2006/relationships/image" Target="../media/image6.pn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1.xml"/><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image" Target="../media/image7.png"/><Relationship Id="rId1" Type="http://schemas.openxmlformats.org/officeDocument/2006/relationships/image" Target="../media/image6.png"/></Relationships>
</file>

<file path=ppt/slides/_rels/slide24.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14.png"/><Relationship Id="rId6" Type="http://schemas.openxmlformats.org/officeDocument/2006/relationships/tags" Target="../tags/tag21.xml"/><Relationship Id="rId5" Type="http://schemas.openxmlformats.org/officeDocument/2006/relationships/image" Target="../media/image28.png"/><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image" Target="../media/image7.png"/><Relationship Id="rId1" Type="http://schemas.openxmlformats.org/officeDocument/2006/relationships/image" Target="../media/image6.png"/></Relationships>
</file>

<file path=ppt/slides/_rels/slide25.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30.png"/><Relationship Id="rId6" Type="http://schemas.openxmlformats.org/officeDocument/2006/relationships/tags" Target="../tags/tag24.xml"/><Relationship Id="rId5" Type="http://schemas.openxmlformats.org/officeDocument/2006/relationships/image" Target="../media/image29.png"/><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image" Target="../media/image7.png"/><Relationship Id="rId1" Type="http://schemas.openxmlformats.org/officeDocument/2006/relationships/image" Target="../media/image6.png"/></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27.xml"/><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image" Target="../media/image31.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同侧圆角矩形 20"/>
          <p:cNvSpPr/>
          <p:nvPr/>
        </p:nvSpPr>
        <p:spPr>
          <a:xfrm>
            <a:off x="0" y="6744852"/>
            <a:ext cx="12192000" cy="113148"/>
          </a:xfrm>
          <a:prstGeom prst="round2SameRect">
            <a:avLst>
              <a:gd name="adj1" fmla="val 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6" name="图片 65" descr="卡通人物&#10;&#10;描述已自动生成"/>
          <p:cNvPicPr>
            <a:picLocks noChangeAspect="1"/>
          </p:cNvPicPr>
          <p:nvPr/>
        </p:nvPicPr>
        <p:blipFill rotWithShape="1">
          <a:blip r:embed="rId1">
            <a:alphaModFix amt="15000"/>
            <a:extLst>
              <a:ext uri="{28A0092B-C50C-407E-A947-70E740481C1C}">
                <a14:useLocalDpi xmlns:a14="http://schemas.microsoft.com/office/drawing/2010/main" val="0"/>
              </a:ext>
            </a:extLst>
          </a:blip>
          <a:srcRect/>
          <a:stretch>
            <a:fillRect/>
          </a:stretch>
        </p:blipFill>
        <p:spPr>
          <a:xfrm>
            <a:off x="0" y="6743700"/>
            <a:ext cx="12192000" cy="113148"/>
          </a:xfrm>
          <a:prstGeom prst="rect">
            <a:avLst/>
          </a:prstGeom>
        </p:spPr>
      </p:pic>
      <p:pic>
        <p:nvPicPr>
          <p:cNvPr id="3" name="图片 2" descr="寺庙建筑&#10;&#10;中度可信度描述已自动生成"/>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0" y="-1"/>
            <a:ext cx="12192000" cy="3649653"/>
          </a:xfrm>
          <a:prstGeom prst="rect">
            <a:avLst/>
          </a:prstGeom>
        </p:spPr>
      </p:pic>
      <p:sp>
        <p:nvSpPr>
          <p:cNvPr id="18" name="矩形 17"/>
          <p:cNvSpPr/>
          <p:nvPr/>
        </p:nvSpPr>
        <p:spPr>
          <a:xfrm>
            <a:off x="0" y="5080"/>
            <a:ext cx="12192000" cy="3644901"/>
          </a:xfrm>
          <a:prstGeom prst="rect">
            <a:avLst/>
          </a:prstGeom>
          <a:solidFill>
            <a:schemeClr val="accent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椭圆 3"/>
          <p:cNvSpPr/>
          <p:nvPr/>
        </p:nvSpPr>
        <p:spPr>
          <a:xfrm>
            <a:off x="5422900" y="2879149"/>
            <a:ext cx="1346200" cy="134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5507567" y="2969882"/>
            <a:ext cx="1176866" cy="1174120"/>
            <a:chOff x="2105799" y="20055838"/>
            <a:chExt cx="6748090" cy="6732363"/>
          </a:xfrm>
          <a:solidFill>
            <a:schemeClr val="accent1"/>
          </a:solidFill>
        </p:grpSpPr>
        <p:sp>
          <p:nvSpPr>
            <p:cNvPr id="43"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文本框 32"/>
          <p:cNvSpPr txBox="1"/>
          <p:nvPr/>
        </p:nvSpPr>
        <p:spPr>
          <a:xfrm>
            <a:off x="256831" y="4268076"/>
            <a:ext cx="11812758" cy="1445260"/>
          </a:xfrm>
          <a:prstGeom prst="rect">
            <a:avLst/>
          </a:prstGeom>
          <a:noFill/>
        </p:spPr>
        <p:txBody>
          <a:bodyPr wrap="square" rtlCol="0">
            <a:spAutoFit/>
          </a:bodyPr>
          <a:lstStyle/>
          <a:p>
            <a:pPr algn="ctr"/>
            <a:r>
              <a:rPr sz="4400" dirty="0">
                <a:solidFill>
                  <a:schemeClr val="accent1"/>
                </a:solidFill>
                <a:latin typeface="+mj-ea"/>
                <a:ea typeface="+mj-ea"/>
              </a:rPr>
              <a:t>基于eBPF框架的Linux内核安全检测</a:t>
            </a:r>
            <a:endParaRPr sz="4400" dirty="0">
              <a:solidFill>
                <a:schemeClr val="accent1"/>
              </a:solidFill>
              <a:latin typeface="+mj-ea"/>
              <a:ea typeface="+mj-ea"/>
            </a:endParaRPr>
          </a:p>
          <a:p>
            <a:pPr algn="ctr"/>
            <a:r>
              <a:rPr sz="4400" dirty="0">
                <a:solidFill>
                  <a:schemeClr val="accent1"/>
                </a:solidFill>
                <a:latin typeface="+mj-ea"/>
                <a:ea typeface="+mj-ea"/>
              </a:rPr>
              <a:t>功能设计与实现</a:t>
            </a:r>
            <a:endParaRPr sz="4400" dirty="0">
              <a:solidFill>
                <a:schemeClr val="accent1"/>
              </a:solidFill>
              <a:latin typeface="+mj-ea"/>
              <a:ea typeface="+mj-ea"/>
            </a:endParaRPr>
          </a:p>
        </p:txBody>
      </p:sp>
      <p:sp>
        <p:nvSpPr>
          <p:cNvPr id="39" name="文本框 38"/>
          <p:cNvSpPr txBox="1"/>
          <p:nvPr/>
        </p:nvSpPr>
        <p:spPr>
          <a:xfrm>
            <a:off x="9612501" y="5909761"/>
            <a:ext cx="792480" cy="337185"/>
          </a:xfrm>
          <a:prstGeom prst="rect">
            <a:avLst/>
          </a:prstGeom>
        </p:spPr>
        <p:txBody>
          <a:bodyPr wrap="none">
            <a:spAutoFit/>
          </a:bodyPr>
          <a:lstStyle>
            <a:defPPr>
              <a:defRPr lang="zh-CN"/>
            </a:defPPr>
            <a:lvl1pPr marR="0" lvl="0" indent="0" fontAlgn="auto">
              <a:lnSpc>
                <a:spcPct val="100000"/>
              </a:lnSpc>
              <a:spcBef>
                <a:spcPts val="0"/>
              </a:spcBef>
              <a:spcAft>
                <a:spcPts val="0"/>
              </a:spcAft>
              <a:buClrTx/>
              <a:buSzTx/>
              <a:buFontTx/>
              <a:buNone/>
              <a:defRPr>
                <a:solidFill>
                  <a:schemeClr val="tx1">
                    <a:lumMod val="85000"/>
                    <a:lumOff val="15000"/>
                  </a:schemeClr>
                </a:solidFill>
                <a:latin typeface="Arial" panose="020B0604020202020204"/>
                <a:ea typeface="微软雅黑" panose="020B0503020204020204" pitchFamily="34" charset="-122"/>
                <a:cs typeface="+mn-ea"/>
              </a:defRPr>
            </a:lvl1pPr>
          </a:lstStyle>
          <a:p>
            <a:r>
              <a:rPr lang="zh-CN" altLang="en-US" sz="1600" dirty="0">
                <a:latin typeface="+mn-lt"/>
                <a:sym typeface="+mn-lt"/>
              </a:rPr>
              <a:t>沈晴霓</a:t>
            </a:r>
            <a:endParaRPr lang="zh-CN" altLang="en-US" sz="1600" dirty="0">
              <a:latin typeface="+mn-lt"/>
              <a:sym typeface="+mn-lt"/>
            </a:endParaRPr>
          </a:p>
        </p:txBody>
      </p:sp>
      <p:sp>
        <p:nvSpPr>
          <p:cNvPr id="40" name="圆角矩形"/>
          <p:cNvSpPr/>
          <p:nvPr/>
        </p:nvSpPr>
        <p:spPr>
          <a:xfrm>
            <a:off x="1219200" y="5909761"/>
            <a:ext cx="1319839" cy="36933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ym typeface="+mn-lt"/>
              </a:rPr>
              <a:t>第三小组</a:t>
            </a:r>
            <a:endParaRPr sz="1600" dirty="0">
              <a:solidFill>
                <a:schemeClr val="lt1"/>
              </a:solidFill>
              <a:sym typeface="+mn-lt"/>
            </a:endParaRPr>
          </a:p>
        </p:txBody>
      </p:sp>
      <p:sp>
        <p:nvSpPr>
          <p:cNvPr id="67" name="圆角矩形"/>
          <p:cNvSpPr/>
          <p:nvPr/>
        </p:nvSpPr>
        <p:spPr>
          <a:xfrm>
            <a:off x="8312051" y="5909761"/>
            <a:ext cx="1218760" cy="36933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ym typeface="+mn-lt"/>
              </a:rPr>
              <a:t>指导老师</a:t>
            </a:r>
            <a:endParaRPr sz="1600" dirty="0">
              <a:solidFill>
                <a:schemeClr val="lt1"/>
              </a:solidFill>
              <a:sym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的安全机制</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4" name="文本框 3"/>
          <p:cNvSpPr txBox="1"/>
          <p:nvPr/>
        </p:nvSpPr>
        <p:spPr>
          <a:xfrm>
            <a:off x="566103" y="976868"/>
            <a:ext cx="11135439" cy="5012690"/>
          </a:xfrm>
          <a:prstGeom prst="rect">
            <a:avLst/>
          </a:prstGeom>
          <a:noFill/>
        </p:spPr>
        <p:txBody>
          <a:bodyPr wrap="square" rtlCol="0" anchor="t">
            <a:noAutofit/>
          </a:bodyPr>
          <a:p>
            <a:pPr fontAlgn="auto">
              <a:lnSpc>
                <a:spcPct val="120000"/>
              </a:lnSpc>
            </a:pPr>
            <a:r>
              <a:rPr sz="2000" b="1">
                <a:latin typeface="微软雅黑" panose="020B0503020204020204" pitchFamily="34" charset="-122"/>
                <a:ea typeface="微软雅黑" panose="020B0503020204020204" pitchFamily="34" charset="-122"/>
                <a:cs typeface="微软雅黑" panose="020B0503020204020204" pitchFamily="34" charset="-122"/>
              </a:rPr>
              <a:t>（三）权限最小化原则</a:t>
            </a:r>
            <a:endParaRPr sz="2000" b="1">
              <a:latin typeface="微软雅黑" panose="020B0503020204020204" pitchFamily="34" charset="-122"/>
              <a:ea typeface="微软雅黑" panose="020B0503020204020204" pitchFamily="34" charset="-122"/>
              <a:cs typeface="微软雅黑" panose="020B0503020204020204" pitchFamily="34" charset="-122"/>
            </a:endParaRPr>
          </a:p>
          <a:p>
            <a:pPr fontAlgn="auto">
              <a:lnSpc>
                <a:spcPct val="120000"/>
              </a:lnSpc>
            </a:pPr>
            <a:r>
              <a:rPr>
                <a:latin typeface="微软雅黑" panose="020B0503020204020204" pitchFamily="34" charset="-122"/>
                <a:ea typeface="微软雅黑" panose="020B0503020204020204" pitchFamily="34" charset="-122"/>
                <a:cs typeface="微软雅黑" panose="020B0503020204020204" pitchFamily="34" charset="-122"/>
              </a:rPr>
              <a:t>    eBPF程序的设计遵循权限最小化原则</a:t>
            </a:r>
            <a:r>
              <a:rPr lang="zh-CN">
                <a:latin typeface="微软雅黑" panose="020B0503020204020204" pitchFamily="34" charset="-122"/>
                <a:ea typeface="微软雅黑" panose="020B0503020204020204" pitchFamily="34" charset="-122"/>
                <a:cs typeface="微软雅黑" panose="020B0503020204020204" pitchFamily="34" charset="-122"/>
              </a:rPr>
              <a:t>：</a:t>
            </a:r>
            <a:endParaRPr>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fontAlgn="auto">
              <a:lnSpc>
                <a:spcPct val="120000"/>
              </a:lnSpc>
              <a:buFont typeface="Wingdings" panose="05000000000000000000" charset="0"/>
              <a:buChar char="u"/>
            </a:pPr>
            <a:r>
              <a:rPr>
                <a:latin typeface="微软雅黑" panose="020B0503020204020204" pitchFamily="34" charset="-122"/>
                <a:ea typeface="微软雅黑" panose="020B0503020204020204" pitchFamily="34" charset="-122"/>
                <a:cs typeface="微软雅黑" panose="020B0503020204020204" pitchFamily="34" charset="-122"/>
              </a:rPr>
              <a:t>程序只能访问它们执行特定任务所需的最小资源集。</a:t>
            </a:r>
            <a:endParaRPr>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fontAlgn="auto">
              <a:lnSpc>
                <a:spcPct val="120000"/>
              </a:lnSpc>
              <a:buFont typeface="Wingdings" panose="05000000000000000000" charset="0"/>
              <a:buChar char="u"/>
            </a:pPr>
            <a:r>
              <a:rPr>
                <a:latin typeface="微软雅黑" panose="020B0503020204020204" pitchFamily="34" charset="-122"/>
                <a:ea typeface="微软雅黑" panose="020B0503020204020204" pitchFamily="34" charset="-122"/>
                <a:cs typeface="微软雅黑" panose="020B0503020204020204" pitchFamily="34" charset="-122"/>
              </a:rPr>
              <a:t>例如，一个设计用于网络监控的eBPF程序只有访问网络数据包的权限，而无法访问文件系统或进程内存空间。</a:t>
            </a:r>
            <a:endParaRPr>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fontAlgn="auto">
              <a:lnSpc>
                <a:spcPct val="120000"/>
              </a:lnSpc>
              <a:spcAft>
                <a:spcPts val="600"/>
              </a:spcAft>
              <a:buFont typeface="Wingdings" panose="05000000000000000000" charset="0"/>
              <a:buChar char="u"/>
            </a:pPr>
            <a:r>
              <a:rPr>
                <a:latin typeface="微软雅黑" panose="020B0503020204020204" pitchFamily="34" charset="-122"/>
                <a:ea typeface="微软雅黑" panose="020B0503020204020204" pitchFamily="34" charset="-122"/>
                <a:cs typeface="微软雅黑" panose="020B0503020204020204" pitchFamily="34" charset="-122"/>
              </a:rPr>
              <a:t>这种有限权限的分配极大地减少了任何安全漏洞的影响范围，即使在程序被恶意利用的情况下。</a:t>
            </a:r>
            <a:endParaRPr>
              <a:latin typeface="微软雅黑" panose="020B0503020204020204" pitchFamily="34" charset="-122"/>
              <a:ea typeface="微软雅黑" panose="020B0503020204020204" pitchFamily="34" charset="-122"/>
              <a:cs typeface="微软雅黑" panose="020B0503020204020204" pitchFamily="34" charset="-122"/>
            </a:endParaRPr>
          </a:p>
          <a:p>
            <a:pPr fontAlgn="auto">
              <a:lnSpc>
                <a:spcPct val="120000"/>
              </a:lnSpc>
            </a:pPr>
            <a:r>
              <a:rPr sz="2000" b="1">
                <a:latin typeface="微软雅黑" panose="020B0503020204020204" pitchFamily="34" charset="-122"/>
                <a:ea typeface="微软雅黑" panose="020B0503020204020204" pitchFamily="34" charset="-122"/>
                <a:cs typeface="微软雅黑" panose="020B0503020204020204" pitchFamily="34" charset="-122"/>
              </a:rPr>
              <a:t>（四）执行时间限制</a:t>
            </a:r>
            <a:endParaRPr sz="2000" b="1">
              <a:latin typeface="微软雅黑" panose="020B0503020204020204" pitchFamily="34" charset="-122"/>
              <a:ea typeface="微软雅黑" panose="020B0503020204020204" pitchFamily="34" charset="-122"/>
              <a:cs typeface="微软雅黑" panose="020B0503020204020204" pitchFamily="34" charset="-122"/>
            </a:endParaRPr>
          </a:p>
          <a:p>
            <a:pPr indent="0" fontAlgn="auto">
              <a:lnSpc>
                <a:spcPct val="120000"/>
              </a:lnSpc>
              <a:spcAft>
                <a:spcPts val="600"/>
              </a:spcAft>
            </a:pPr>
            <a:r>
              <a:rPr>
                <a:latin typeface="微软雅黑" panose="020B0503020204020204" pitchFamily="34" charset="-122"/>
                <a:ea typeface="微软雅黑" panose="020B0503020204020204" pitchFamily="34" charset="-122"/>
                <a:cs typeface="微软雅黑" panose="020B0503020204020204" pitchFamily="34" charset="-122"/>
              </a:rPr>
              <a:t>      eBPF程序在执行时受到时间限制</a:t>
            </a:r>
            <a:r>
              <a:rPr lang="zh-CN">
                <a:latin typeface="微软雅黑" panose="020B0503020204020204" pitchFamily="34" charset="-122"/>
                <a:ea typeface="微软雅黑" panose="020B0503020204020204" pitchFamily="34" charset="-122"/>
                <a:cs typeface="微软雅黑" panose="020B0503020204020204" pitchFamily="34" charset="-122"/>
              </a:rPr>
              <a:t>，</a:t>
            </a:r>
            <a:r>
              <a:rPr>
                <a:latin typeface="微软雅黑" panose="020B0503020204020204" pitchFamily="34" charset="-122"/>
                <a:ea typeface="微软雅黑" panose="020B0503020204020204" pitchFamily="34" charset="-122"/>
                <a:cs typeface="微软雅黑" panose="020B0503020204020204" pitchFamily="34" charset="-122"/>
              </a:rPr>
              <a:t>验证器确保所有程序都能在合理的时间内完成，避免了程序可能导致的无限循环或过度消耗CPU资源</a:t>
            </a:r>
            <a:r>
              <a:rPr lang="zh-CN">
                <a:latin typeface="微软雅黑" panose="020B0503020204020204" pitchFamily="34" charset="-122"/>
                <a:ea typeface="微软雅黑" panose="020B0503020204020204" pitchFamily="34" charset="-122"/>
                <a:cs typeface="微软雅黑" panose="020B0503020204020204" pitchFamily="34" charset="-122"/>
              </a:rPr>
              <a:t>。</a:t>
            </a:r>
            <a:r>
              <a:rPr>
                <a:latin typeface="微软雅黑" panose="020B0503020204020204" pitchFamily="34" charset="-122"/>
                <a:ea typeface="微软雅黑" panose="020B0503020204020204" pitchFamily="34" charset="-122"/>
                <a:cs typeface="微软雅黑" panose="020B0503020204020204" pitchFamily="34" charset="-122"/>
              </a:rPr>
              <a:t>如果程序包含可能无法在合理时间内完成的操作，它将无法通过验证器。</a:t>
            </a:r>
            <a:endParaRPr>
              <a:latin typeface="微软雅黑" panose="020B0503020204020204" pitchFamily="34" charset="-122"/>
              <a:ea typeface="微软雅黑" panose="020B0503020204020204" pitchFamily="34" charset="-122"/>
              <a:cs typeface="微软雅黑" panose="020B0503020204020204" pitchFamily="34" charset="-122"/>
            </a:endParaRPr>
          </a:p>
          <a:p>
            <a:pPr fontAlgn="auto">
              <a:lnSpc>
                <a:spcPct val="120000"/>
              </a:lnSpc>
            </a:pPr>
            <a:r>
              <a:rPr sz="2000" b="1">
                <a:latin typeface="微软雅黑" panose="020B0503020204020204" pitchFamily="34" charset="-122"/>
                <a:ea typeface="微软雅黑" panose="020B0503020204020204" pitchFamily="34" charset="-122"/>
                <a:cs typeface="微软雅黑" panose="020B0503020204020204" pitchFamily="34" charset="-122"/>
                <a:sym typeface="+mn-ea"/>
              </a:rPr>
              <a:t>（五）内存保护</a:t>
            </a:r>
            <a:endParaRPr sz="2000" b="1">
              <a:latin typeface="微软雅黑" panose="020B0503020204020204" pitchFamily="34" charset="-122"/>
              <a:ea typeface="微软雅黑" panose="020B0503020204020204" pitchFamily="34" charset="-122"/>
              <a:cs typeface="微软雅黑" panose="020B0503020204020204" pitchFamily="34" charset="-122"/>
            </a:endParaRPr>
          </a:p>
          <a:p>
            <a:pPr indent="0" fontAlgn="auto">
              <a:lnSpc>
                <a:spcPct val="120000"/>
              </a:lnSpc>
              <a:spcAft>
                <a:spcPts val="1200"/>
              </a:spcAft>
            </a:pPr>
            <a:r>
              <a:rPr>
                <a:latin typeface="微软雅黑" panose="020B0503020204020204" pitchFamily="34" charset="-122"/>
                <a:ea typeface="微软雅黑" panose="020B0503020204020204" pitchFamily="34" charset="-122"/>
                <a:cs typeface="微软雅黑" panose="020B0503020204020204" pitchFamily="34" charset="-122"/>
                <a:sym typeface="+mn-ea"/>
              </a:rPr>
              <a:t>      eBPF程序在访问用户空间的数据时必须使用特定的助手函数，这些函数会进行必要的边界检查，确保内存访问不会越界，避免了潜在的缓冲区溢出攻击。</a:t>
            </a:r>
            <a:endParaRPr>
              <a:latin typeface="微软雅黑" panose="020B0503020204020204" pitchFamily="34" charset="-122"/>
              <a:ea typeface="微软雅黑" panose="020B0503020204020204" pitchFamily="34" charset="-122"/>
              <a:cs typeface="微软雅黑" panose="020B0503020204020204" pitchFamily="34" charset="-122"/>
            </a:endParaRPr>
          </a:p>
          <a:p>
            <a:pPr fontAlgn="auto">
              <a:lnSpc>
                <a:spcPct val="120000"/>
              </a:lnSpc>
            </a:pPr>
            <a:r>
              <a:rPr>
                <a:latin typeface="微软雅黑" panose="020B0503020204020204" pitchFamily="34" charset="-122"/>
                <a:ea typeface="微软雅黑" panose="020B0503020204020204" pitchFamily="34" charset="-122"/>
                <a:cs typeface="微软雅黑" panose="020B0503020204020204" pitchFamily="34" charset="-122"/>
                <a:sym typeface="+mn-ea"/>
              </a:rPr>
              <a:t>      </a:t>
            </a:r>
            <a:r>
              <a:rPr b="1">
                <a:latin typeface="微软雅黑" panose="020B0503020204020204" pitchFamily="34" charset="-122"/>
                <a:ea typeface="微软雅黑" panose="020B0503020204020204" pitchFamily="34" charset="-122"/>
                <a:cs typeface="微软雅黑" panose="020B0503020204020204" pitchFamily="34" charset="-122"/>
                <a:sym typeface="+mn-ea"/>
              </a:rPr>
              <a:t> eBPF通过上述安全机制的多层防护，确保了内核空间的代码执行既高效又安全。这些机制支持eBPF成为Linux内核安全检测的可靠工具，使得开发者能够实现复杂的监控策略而不牺牲系统的安全。</a:t>
            </a:r>
            <a:endParaRPr lang="zh-CN" altLang="en-US" b="1">
              <a:latin typeface="微软雅黑" panose="020B0503020204020204" pitchFamily="34" charset="-122"/>
              <a:ea typeface="微软雅黑" panose="020B0503020204020204" pitchFamily="34" charset="-122"/>
              <a:cs typeface="微软雅黑" panose="020B0503020204020204" pitchFamily="34" charset="-122"/>
            </a:endParaRPr>
          </a:p>
          <a:p>
            <a:pPr fontAlgn="auto">
              <a:lnSpc>
                <a:spcPct val="120000"/>
              </a:lnSpc>
            </a:pPr>
            <a:endParaRPr lang="zh-CN" b="1">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38" y="0"/>
            <a:ext cx="12192000" cy="6858000"/>
          </a:xfrm>
          <a:prstGeom prst="rect">
            <a:avLst/>
          </a:prstGeom>
        </p:spPr>
      </p:pic>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的特点</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9" name="文本框 8"/>
          <p:cNvSpPr txBox="1"/>
          <p:nvPr/>
        </p:nvSpPr>
        <p:spPr>
          <a:xfrm>
            <a:off x="528129" y="1238362"/>
            <a:ext cx="11249652" cy="4086600"/>
          </a:xfrm>
          <a:prstGeom prst="rect">
            <a:avLst/>
          </a:prstGeom>
          <a:noFill/>
        </p:spPr>
        <p:txBody>
          <a:bodyPr wrap="square" rtlCol="0" anchor="t">
            <a:noAutofit/>
          </a:bodyPr>
          <a:p>
            <a:pPr algn="l">
              <a:lnSpc>
                <a:spcPct val="150000"/>
              </a:lnSpc>
            </a:pPr>
            <a:r>
              <a:rPr>
                <a:sym typeface="+mn-ea"/>
              </a:rPr>
              <a:t>          </a:t>
            </a:r>
            <a:r>
              <a:t>eBPF 的诞生是 BPF 技术的一个转折点，使得 BPF 不再仅限于网络栈，而是成为内核的一个顶级子系统。总的来说，eBPF 有以下几个重要特性</a:t>
            </a:r>
            <a:r>
              <a:rPr lang="zh-CN" altLang="en-US" b="1">
                <a:sym typeface="+mn-ea"/>
              </a:rPr>
              <a:t>：</a:t>
            </a:r>
            <a:endParaRPr lang="zh-CN" altLang="en-US" b="1"/>
          </a:p>
          <a:p>
            <a:pPr lvl="1" algn="l">
              <a:lnSpc>
                <a:spcPct val="150000"/>
              </a:lnSpc>
            </a:pPr>
            <a:r>
              <a:rPr b="1"/>
              <a:t>（1）性能优化</a:t>
            </a:r>
            <a:r>
              <a:t>：eBPF 允许在内核空间运行用户空间代码，它可以实现很多低级别的操作，而且执行速度非常快。</a:t>
            </a:r>
          </a:p>
          <a:p>
            <a:pPr lvl="1" algn="l">
              <a:lnSpc>
                <a:spcPct val="150000"/>
              </a:lnSpc>
            </a:pPr>
            <a:r>
              <a:rPr b="1"/>
              <a:t>（2）安全</a:t>
            </a:r>
            <a:r>
              <a:t>：它可以限制程序执行的内存和 CPU 资源，防止恶意程序占用系统资源或对系统造成危害。</a:t>
            </a:r>
          </a:p>
          <a:p>
            <a:pPr lvl="1" algn="l">
              <a:lnSpc>
                <a:spcPct val="150000"/>
              </a:lnSpc>
            </a:pPr>
            <a:r>
              <a:rPr b="1"/>
              <a:t>（3）功能丰富</a:t>
            </a:r>
            <a:r>
              <a:t>：支持网络数据包过滤、路由、负载均衡、跟踪、性能分析等，这使得它能够在很多领域得到应用。</a:t>
            </a:r>
          </a:p>
          <a:p>
            <a:pPr lvl="1" algn="l">
              <a:lnSpc>
                <a:spcPct val="150000"/>
              </a:lnSpc>
            </a:pPr>
            <a:r>
              <a:rPr b="1"/>
              <a:t>（4）开源社区的力量</a:t>
            </a:r>
            <a:r>
              <a:t>：随着 eBPF 功能的不断扩展，开源社区的开发者和用户也在不断增加，这为 eBPF 的发展创造了很多机会。</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descr="湖边有许多树&#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a:stretch>
            <a:fillRect/>
          </a:stretch>
        </p:blipFill>
        <p:spPr>
          <a:xfrm>
            <a:off x="0" y="1124878"/>
            <a:ext cx="12192000" cy="5431848"/>
          </a:xfrm>
          <a:prstGeom prst="rect">
            <a:avLst/>
          </a:prstGeom>
        </p:spPr>
      </p:pic>
      <p:sp>
        <p:nvSpPr>
          <p:cNvPr id="4" name="矩形 3"/>
          <p:cNvSpPr/>
          <p:nvPr/>
        </p:nvSpPr>
        <p:spPr>
          <a:xfrm>
            <a:off x="0" y="1135380"/>
            <a:ext cx="12192000" cy="5415280"/>
          </a:xfrm>
          <a:prstGeom prst="rect">
            <a:avLst/>
          </a:prstGeom>
          <a:gradFill>
            <a:gsLst>
              <a:gs pos="45000">
                <a:schemeClr val="bg1"/>
              </a:gs>
              <a:gs pos="100000">
                <a:schemeClr val="bg1">
                  <a:alpha val="65000"/>
                </a:schemeClr>
              </a:gs>
            </a:gsLst>
            <a:lin ang="0" scaled="1"/>
          </a:gradFill>
          <a:ln w="12700" cap="flat" cmpd="sng" algn="ctr">
            <a:noFill/>
            <a:prstDash val="solid"/>
            <a:miter lim="800000"/>
          </a:ln>
          <a:effectLst/>
        </p:spPr>
        <p:txBody>
          <a:bodyPr rtlCol="0" anchor="ctr"/>
          <a:lstStyle/>
          <a:p>
            <a:pPr marR="0" lvl="0" indent="0" algn="ctr" fontAlgn="auto">
              <a:lnSpc>
                <a:spcPct val="100000"/>
              </a:lnSpc>
              <a:spcBef>
                <a:spcPts val="0"/>
              </a:spcBef>
              <a:spcAft>
                <a:spcPts val="0"/>
              </a:spcAft>
              <a:buClrTx/>
              <a:buSzTx/>
              <a:buFontTx/>
              <a:buNone/>
            </a:pPr>
            <a:endParaRPr kumimoji="0" lang="zh-CN" altLang="en-US" b="1" i="0" u="none" strike="noStrike" kern="0" cap="none" spc="0" normalizeH="0" baseline="0" noProof="0" dirty="0">
              <a:ln>
                <a:noFill/>
              </a:ln>
              <a:solidFill>
                <a:srgbClr val="FFFFFF"/>
              </a:solidFill>
              <a:effectLst/>
              <a:uLnTx/>
              <a:uFillTx/>
              <a:latin typeface="Microsoft YaHei UI" panose="020B0503020204020204" pitchFamily="34" charset="-122"/>
              <a:ea typeface="Microsoft YaHei UI" panose="020B0503020204020204" pitchFamily="34" charset="-122"/>
            </a:endParaRPr>
          </a:p>
        </p:txBody>
      </p:sp>
      <p:sp>
        <p:nvSpPr>
          <p:cNvPr id="2" name="灯片编号占位符 9"/>
          <p:cNvSpPr txBox="1"/>
          <p:nvPr/>
        </p:nvSpPr>
        <p:spPr>
          <a:xfrm>
            <a:off x="4724400" y="6554292"/>
            <a:ext cx="2743200" cy="292196"/>
          </a:xfrm>
          <a:prstGeom prst="rect">
            <a:avLst/>
          </a:prstGeom>
        </p:spPr>
        <p:txBody>
          <a:bodyPr/>
          <a:lstStyle>
            <a:defPPr>
              <a:defRPr lang="zh-CN"/>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548B57D-AE10-4CF7-A9DF-59FEFA91B28E}" type="slidenum">
              <a:rPr lang="zh-CN" altLang="en-US" smtClean="0">
                <a:cs typeface="+mn-ea"/>
                <a:sym typeface="+mn-lt"/>
              </a:rPr>
            </a:fld>
            <a:r>
              <a:rPr lang="zh-CN" altLang="en-US">
                <a:cs typeface="+mn-ea"/>
                <a:sym typeface="+mn-lt"/>
              </a:rPr>
              <a:t> </a:t>
            </a:r>
            <a:endParaRPr lang="zh-CN" altLang="en-US" dirty="0">
              <a:cs typeface="+mn-ea"/>
              <a:sym typeface="+mn-lt"/>
            </a:endParaRPr>
          </a:p>
        </p:txBody>
      </p:sp>
      <p:sp>
        <p:nvSpPr>
          <p:cNvPr id="5" name="矩形 4"/>
          <p:cNvSpPr/>
          <p:nvPr/>
        </p:nvSpPr>
        <p:spPr>
          <a:xfrm>
            <a:off x="0" y="0"/>
            <a:ext cx="12192000" cy="114046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8" name="矩形 7"/>
          <p:cNvSpPr/>
          <p:nvPr/>
        </p:nvSpPr>
        <p:spPr>
          <a:xfrm>
            <a:off x="0" y="6545580"/>
            <a:ext cx="12192000" cy="312420"/>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10" name="文本框 9"/>
          <p:cNvSpPr txBox="1"/>
          <p:nvPr/>
        </p:nvSpPr>
        <p:spPr>
          <a:xfrm>
            <a:off x="769631" y="2782669"/>
            <a:ext cx="7305589" cy="645160"/>
          </a:xfrm>
          <a:prstGeom prst="rect">
            <a:avLst/>
          </a:prstGeom>
          <a:noFill/>
        </p:spPr>
        <p:txBody>
          <a:bodyPr wrap="square" rtlCol="0">
            <a:spAutoFit/>
          </a:bodyPr>
          <a:lstStyle/>
          <a:p>
            <a:r>
              <a:rPr kumimoji="1" lang="zh-CN" altLang="en-US" sz="3600" b="1" dirty="0">
                <a:solidFill>
                  <a:schemeClr val="accent1"/>
                </a:solidFill>
                <a:latin typeface="微软雅黑" panose="020B0503020204020204" pitchFamily="34" charset="-122"/>
                <a:ea typeface="微软雅黑" panose="020B0503020204020204" pitchFamily="34" charset="-122"/>
              </a:rPr>
              <a:t>功能设计</a:t>
            </a:r>
            <a:endParaRPr kumimoji="1" lang="zh-CN" altLang="en-US" sz="3600" b="1" dirty="0">
              <a:solidFill>
                <a:schemeClr val="accent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811718" y="3318014"/>
            <a:ext cx="2831224" cy="338554"/>
          </a:xfrm>
          <a:prstGeom prst="rect">
            <a:avLst/>
          </a:prstGeom>
          <a:noFill/>
        </p:spPr>
        <p:txBody>
          <a:bodyPr wrap="none" rtlCol="0">
            <a:spAutoFit/>
          </a:bodyPr>
          <a:lstStyle/>
          <a:p>
            <a:r>
              <a:rPr lang="en-US" altLang="zh-CN" sz="1600" dirty="0">
                <a:solidFill>
                  <a:schemeClr val="bg1">
                    <a:lumMod val="65000"/>
                  </a:schemeClr>
                </a:solidFill>
              </a:rPr>
              <a:t>Intensive reading of literature</a:t>
            </a:r>
            <a:endParaRPr kumimoji="1" lang="zh-CN" altLang="en-US" sz="1600" dirty="0">
              <a:solidFill>
                <a:schemeClr val="bg1">
                  <a:lumMod val="65000"/>
                </a:schemeClr>
              </a:solidFill>
            </a:endParaRPr>
          </a:p>
        </p:txBody>
      </p:sp>
      <p:sp>
        <p:nvSpPr>
          <p:cNvPr id="28" name="文本框 27"/>
          <p:cNvSpPr txBox="1"/>
          <p:nvPr/>
        </p:nvSpPr>
        <p:spPr>
          <a:xfrm>
            <a:off x="1874038" y="456623"/>
            <a:ext cx="1955012" cy="584775"/>
          </a:xfrm>
          <a:prstGeom prst="rect">
            <a:avLst/>
          </a:prstGeom>
          <a:noFill/>
        </p:spPr>
        <p:txBody>
          <a:bodyPr wrap="square" rtlCol="0">
            <a:spAutoFit/>
          </a:bodyPr>
          <a:lstStyle/>
          <a:p>
            <a:pPr algn="dist"/>
            <a:r>
              <a:rPr lang="en-US" altLang="zh-CN" sz="3200" b="1" dirty="0">
                <a:solidFill>
                  <a:srgbClr val="FFFFFF">
                    <a:alpha val="31000"/>
                  </a:srgbClr>
                </a:solidFill>
                <a:latin typeface="Segoe UI" panose="020B0502040204020203"/>
                <a:ea typeface="微软雅黑 Light" panose="020B0502040204020203" charset="-122"/>
              </a:rPr>
              <a:t>Contents</a:t>
            </a:r>
            <a:endParaRPr lang="zh-CN" altLang="en-US" sz="3200" b="1" dirty="0">
              <a:solidFill>
                <a:srgbClr val="FFFFFF">
                  <a:alpha val="31000"/>
                </a:srgbClr>
              </a:solidFill>
              <a:latin typeface="Segoe UI" panose="020B0502040204020203"/>
              <a:ea typeface="微软雅黑 Light" panose="020B0502040204020203" charset="-122"/>
            </a:endParaRPr>
          </a:p>
        </p:txBody>
      </p:sp>
      <p:sp>
        <p:nvSpPr>
          <p:cNvPr id="29" name="文本框 28"/>
          <p:cNvSpPr txBox="1"/>
          <p:nvPr/>
        </p:nvSpPr>
        <p:spPr>
          <a:xfrm>
            <a:off x="501023" y="171621"/>
            <a:ext cx="1503036" cy="830997"/>
          </a:xfrm>
          <a:prstGeom prst="rect">
            <a:avLst/>
          </a:prstGeom>
          <a:noFill/>
        </p:spPr>
        <p:txBody>
          <a:bodyPr wrap="square" rtlCol="0">
            <a:spAutoFit/>
          </a:bodyPr>
          <a:lstStyle/>
          <a:p>
            <a:pPr algn="dist"/>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4800" b="1" dirty="0">
              <a:solidFill>
                <a:srgbClr val="FFFFFF"/>
              </a:solidFill>
              <a:latin typeface="微软雅黑" panose="020B0503020204020204" pitchFamily="34" charset="-122"/>
              <a:ea typeface="微软雅黑" panose="020B0503020204020204" pitchFamily="34" charset="-122"/>
            </a:endParaRPr>
          </a:p>
        </p:txBody>
      </p:sp>
      <p:pic>
        <p:nvPicPr>
          <p:cNvPr id="38" name="图片 37"/>
          <p:cNvPicPr>
            <a:picLocks noChangeAspect="1"/>
          </p:cNvPicPr>
          <p:nvPr/>
        </p:nvPicPr>
        <p:blipFill rotWithShape="1">
          <a:blip r:embed="rId2">
            <a:alphaModFix amt="10000"/>
            <a:extLst>
              <a:ext uri="{28A0092B-C50C-407E-A947-70E740481C1C}">
                <a14:useLocalDpi xmlns:a14="http://schemas.microsoft.com/office/drawing/2010/main" val="0"/>
              </a:ext>
            </a:extLst>
          </a:blip>
          <a:srcRect/>
          <a:stretch>
            <a:fillRect/>
          </a:stretch>
        </p:blipFill>
        <p:spPr>
          <a:xfrm>
            <a:off x="6246485" y="102069"/>
            <a:ext cx="5945514" cy="1067344"/>
          </a:xfrm>
          <a:prstGeom prst="rect">
            <a:avLst/>
          </a:prstGeom>
        </p:spPr>
      </p:pic>
      <p:pic>
        <p:nvPicPr>
          <p:cNvPr id="39" name="图片 38" descr="卡通人物&#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1249" y="329439"/>
            <a:ext cx="1814635" cy="511165"/>
          </a:xfrm>
          <a:prstGeom prst="rect">
            <a:avLst/>
          </a:prstGeom>
        </p:spPr>
      </p:pic>
      <p:sp>
        <p:nvSpPr>
          <p:cNvPr id="3" name="文本框 2"/>
          <p:cNvSpPr txBox="1"/>
          <p:nvPr/>
        </p:nvSpPr>
        <p:spPr>
          <a:xfrm>
            <a:off x="811718" y="3723503"/>
            <a:ext cx="9613900" cy="583565"/>
          </a:xfrm>
          <a:prstGeom prst="rect">
            <a:avLst/>
          </a:prstGeom>
          <a:noFill/>
        </p:spPr>
        <p:txBody>
          <a:bodyPr wrap="none" rtlCol="0">
            <a:spAutoFit/>
          </a:bodyPr>
          <a:lstStyle/>
          <a:p>
            <a:pPr algn="l"/>
            <a:r>
              <a:rPr kumimoji="1" lang="zh-CN" altLang="en-US" sz="3200" b="1" dirty="0">
                <a:solidFill>
                  <a:schemeClr val="accent3"/>
                </a:solidFill>
                <a:latin typeface="微软雅黑" panose="020B0503020204020204" pitchFamily="34" charset="-122"/>
                <a:ea typeface="微软雅黑" panose="020B0503020204020204" pitchFamily="34" charset="-122"/>
              </a:rPr>
              <a:t>基于eBPF框架的Linux内核安全检测功能设计与实现</a:t>
            </a:r>
            <a:endParaRPr kumimoji="1" lang="zh-CN" altLang="en-US" sz="3200" b="1" dirty="0">
              <a:solidFill>
                <a:schemeClr val="accent3"/>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的系统调用次数统计</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3" name="文本框 2"/>
          <p:cNvSpPr txBox="1"/>
          <p:nvPr userDrawn="1"/>
        </p:nvSpPr>
        <p:spPr>
          <a:xfrm>
            <a:off x="631825" y="1073150"/>
            <a:ext cx="6369050" cy="5353050"/>
          </a:xfrm>
          <a:prstGeom prst="rect">
            <a:avLst/>
          </a:prstGeom>
        </p:spPr>
        <p:txBody>
          <a:bodyPr wrap="none" rtlCol="0">
            <a:noAutofit/>
          </a:bodyPr>
          <a:p>
            <a:pPr algn="l">
              <a:lnSpc>
                <a:spcPct val="150000"/>
              </a:lnSpc>
            </a:pPr>
            <a:r>
              <a:rPr lang="zh-CN" altLang="en-US" sz="2000" b="1"/>
              <a:t>依据原理</a:t>
            </a:r>
            <a:r>
              <a:rPr lang="zh-CN" altLang="en-US"/>
              <a:t>：</a:t>
            </a:r>
            <a:r>
              <a:t>eBPF</a:t>
            </a:r>
            <a:r>
              <a:rPr lang="zh-CN" altLang="en-US"/>
              <a:t>可以</a:t>
            </a:r>
            <a:r>
              <a:t>将系统调用级别的观察和操纵进程行为</a:t>
            </a:r>
          </a:p>
          <a:p>
            <a:pPr algn="l">
              <a:lnSpc>
                <a:spcPct val="150000"/>
              </a:lnSpc>
            </a:pPr>
            <a:r>
              <a:t>的能力赋予开发者和系统管理员</a:t>
            </a:r>
            <a:r>
              <a:rPr lang="zh-CN" altLang="en-US"/>
              <a:t>，其对系统调用的底层支持</a:t>
            </a:r>
            <a:endParaRPr lang="zh-CN" altLang="en-US"/>
          </a:p>
          <a:p>
            <a:pPr indent="0" algn="l" fontAlgn="auto">
              <a:lnSpc>
                <a:spcPct val="150000"/>
              </a:lnSpc>
              <a:spcAft>
                <a:spcPts val="600"/>
              </a:spcAft>
            </a:pPr>
            <a:r>
              <a:rPr lang="zh-CN" altLang="en-US"/>
              <a:t>是</a:t>
            </a:r>
            <a:r>
              <a:rPr lang="en-US" altLang="zh-CN"/>
              <a:t>kprobe</a:t>
            </a:r>
            <a:r>
              <a:rPr lang="zh-CN" altLang="en-US"/>
              <a:t>机制。</a:t>
            </a:r>
            <a:endParaRPr lang="zh-CN" altLang="en-US"/>
          </a:p>
          <a:p>
            <a:pPr algn="l">
              <a:lnSpc>
                <a:spcPct val="150000"/>
              </a:lnSpc>
            </a:pPr>
            <a:r>
              <a:rPr lang="zh-CN" altLang="en-US" sz="2000" b="1"/>
              <a:t>功能设计</a:t>
            </a:r>
            <a:r>
              <a:rPr lang="zh-CN" altLang="en-US"/>
              <a:t>：以</a:t>
            </a:r>
            <a:r>
              <a:rPr>
                <a:sym typeface="+mn-ea"/>
              </a:rPr>
              <a:t>Socket调用为例设计统计系统调用次数的程序</a:t>
            </a:r>
            <a:endParaRPr lang="zh-CN" altLang="en-US"/>
          </a:p>
          <a:p>
            <a:pPr lvl="1" algn="l">
              <a:lnSpc>
                <a:spcPct val="150000"/>
              </a:lnSpc>
            </a:pPr>
            <a:r>
              <a:rPr lang="en-US" altLang="zh-CN"/>
              <a:t>1. </a:t>
            </a:r>
            <a:r>
              <a:rPr>
                <a:sym typeface="+mn-ea"/>
              </a:rPr>
              <a:t>当进程尝试通过Socket API建立网络连接时，</a:t>
            </a:r>
            <a:r>
              <a:rPr lang="zh-CN" altLang="en-US">
                <a:sym typeface="+mn-ea"/>
              </a:rPr>
              <a:t>程序需要</a:t>
            </a:r>
            <a:endParaRPr lang="zh-CN" altLang="en-US">
              <a:sym typeface="+mn-ea"/>
            </a:endParaRPr>
          </a:p>
          <a:p>
            <a:pPr lvl="1" algn="l">
              <a:lnSpc>
                <a:spcPct val="150000"/>
              </a:lnSpc>
            </a:pPr>
            <a:r>
              <a:rPr>
                <a:sym typeface="+mn-ea"/>
              </a:rPr>
              <a:t>收到通知。</a:t>
            </a:r>
            <a:endParaRPr>
              <a:sym typeface="+mn-ea"/>
            </a:endParaRPr>
          </a:p>
          <a:p>
            <a:pPr lvl="1" algn="l">
              <a:lnSpc>
                <a:spcPct val="150000"/>
              </a:lnSpc>
            </a:pPr>
            <a:r>
              <a:rPr lang="en-US" altLang="zh-CN"/>
              <a:t>2. </a:t>
            </a:r>
            <a:r>
              <a:rPr lang="zh-CN" altLang="en-US"/>
              <a:t>收到通知后，</a:t>
            </a:r>
            <a:r>
              <a:t>程序能记录每一次Socket调用的详细信息，</a:t>
            </a:r>
          </a:p>
          <a:p>
            <a:pPr lvl="1" indent="0" algn="l" fontAlgn="auto">
              <a:lnSpc>
                <a:spcPct val="150000"/>
              </a:lnSpc>
              <a:spcAft>
                <a:spcPts val="600"/>
              </a:spcAft>
            </a:pPr>
            <a:r>
              <a:t>并在打印出相应的时间戳和到目前为止触发的累积次数。</a:t>
            </a:r>
            <a:endParaRPr lang="zh-CN" altLang="en-US"/>
          </a:p>
          <a:p>
            <a:pPr algn="l">
              <a:lnSpc>
                <a:spcPct val="150000"/>
              </a:lnSpc>
            </a:pPr>
            <a:r>
              <a:rPr lang="zh-CN" altLang="en-US" sz="2000" b="1"/>
              <a:t>安全检测</a:t>
            </a:r>
            <a:r>
              <a:rPr lang="zh-CN" altLang="en-US" b="1"/>
              <a:t>：</a:t>
            </a:r>
            <a:endParaRPr lang="zh-CN" altLang="en-US"/>
          </a:p>
          <a:p>
            <a:pPr marL="800100" lvl="1" indent="-342900" algn="l">
              <a:lnSpc>
                <a:spcPct val="150000"/>
              </a:lnSpc>
              <a:buAutoNum type="arabicPeriod"/>
            </a:pPr>
            <a:r>
              <a:rPr lang="zh-CN" altLang="en-US"/>
              <a:t>异常检测</a:t>
            </a:r>
            <a:endParaRPr lang="zh-CN" altLang="en-US"/>
          </a:p>
          <a:p>
            <a:pPr marL="800100" lvl="1" indent="-342900" algn="l">
              <a:lnSpc>
                <a:spcPct val="150000"/>
              </a:lnSpc>
              <a:buAutoNum type="arabicPeriod"/>
            </a:pPr>
            <a:r>
              <a:rPr lang="zh-CN" altLang="en-US"/>
              <a:t>运行时行为分析</a:t>
            </a:r>
            <a:endParaRPr lang="zh-CN" altLang="en-US"/>
          </a:p>
          <a:p>
            <a:pPr marL="800100" lvl="1" indent="-342900" algn="l">
              <a:lnSpc>
                <a:spcPct val="150000"/>
              </a:lnSpc>
              <a:buAutoNum type="arabicPeriod"/>
            </a:pPr>
            <a:r>
              <a:rPr lang="zh-CN" altLang="en-US"/>
              <a:t>权限控制和审计</a:t>
            </a:r>
            <a:endParaRPr lang="zh-CN" altLang="en-US"/>
          </a:p>
        </p:txBody>
      </p:sp>
      <p:pic>
        <p:nvPicPr>
          <p:cNvPr id="11" name="图片 10" descr="upload_post_object_v2_129846464"/>
          <p:cNvPicPr>
            <a:picLocks noChangeAspect="1"/>
          </p:cNvPicPr>
          <p:nvPr/>
        </p:nvPicPr>
        <p:blipFill>
          <a:blip r:embed="rId3"/>
          <a:stretch>
            <a:fillRect/>
          </a:stretch>
        </p:blipFill>
        <p:spPr>
          <a:xfrm>
            <a:off x="7112536" y="1776781"/>
            <a:ext cx="4915443" cy="3736317"/>
          </a:xfrm>
          <a:prstGeom prst="rect">
            <a:avLst/>
          </a:prstGeom>
          <a:effectLst>
            <a:outerShdw blurRad="63500" sx="102000" sy="102000" algn="ctr" rotWithShape="0">
              <a:prstClr val="black">
                <a:alpha val="40000"/>
              </a:prstClr>
            </a:outerShdw>
          </a:effectLst>
        </p:spPr>
      </p:pic>
      <p:sp>
        <p:nvSpPr>
          <p:cNvPr id="2" name="文本框 1"/>
          <p:cNvSpPr txBox="1"/>
          <p:nvPr userDrawn="1"/>
        </p:nvSpPr>
        <p:spPr>
          <a:xfrm>
            <a:off x="8282429" y="5534018"/>
            <a:ext cx="3495718" cy="368300"/>
          </a:xfrm>
          <a:prstGeom prst="rect">
            <a:avLst/>
          </a:prstGeom>
        </p:spPr>
        <p:txBody>
          <a:bodyPr wrap="none" rtlCol="0">
            <a:noAutofit/>
          </a:bodyPr>
          <a:p>
            <a:r>
              <a:rPr lang="zh-CN" altLang="en-US" sz="1500"/>
              <a:t>图</a:t>
            </a:r>
            <a:r>
              <a:rPr lang="en-US" altLang="zh-CN" sz="1500"/>
              <a:t>4. eBPF</a:t>
            </a:r>
            <a:r>
              <a:rPr lang="zh-CN" altLang="en-US" sz="1500"/>
              <a:t>监测系统调用</a:t>
            </a:r>
            <a:endParaRPr lang="zh-CN" altLang="en-US" sz="15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5813797" cy="829945"/>
          </a:xfrm>
          <a:prstGeom prst="rect">
            <a:avLst/>
          </a:prstGeom>
          <a:noFill/>
        </p:spPr>
        <p:txBody>
          <a:bodyPr wrap="square" rtlCol="0">
            <a:no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eBPF</a:t>
            </a:r>
            <a:r>
              <a:rPr lang="zh-CN" altLang="en-US" sz="2400" b="1" dirty="0">
                <a:solidFill>
                  <a:schemeClr val="accent1"/>
                </a:solidFill>
                <a:latin typeface="+mj-ea"/>
                <a:ea typeface="+mj-ea"/>
              </a:rPr>
              <a:t>实时持续跟踪进程文件记录</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pic>
        <p:nvPicPr>
          <p:cNvPr id="11" name="图片 10" descr="upload_post_object_v2_591526180"/>
          <p:cNvPicPr>
            <a:picLocks noChangeAspect="1"/>
          </p:cNvPicPr>
          <p:nvPr/>
        </p:nvPicPr>
        <p:blipFill>
          <a:blip r:embed="rId3"/>
          <a:stretch>
            <a:fillRect/>
          </a:stretch>
        </p:blipFill>
        <p:spPr>
          <a:xfrm>
            <a:off x="5126990" y="3614420"/>
            <a:ext cx="6751320" cy="2769870"/>
          </a:xfrm>
          <a:prstGeom prst="rect">
            <a:avLst/>
          </a:prstGeom>
          <a:effectLst>
            <a:outerShdw blurRad="63500" sx="102000" sy="102000" algn="ctr" rotWithShape="0">
              <a:prstClr val="black">
                <a:alpha val="40000"/>
              </a:prstClr>
            </a:outerShdw>
          </a:effectLst>
        </p:spPr>
      </p:pic>
      <p:sp>
        <p:nvSpPr>
          <p:cNvPr id="3" name="文本框 2"/>
          <p:cNvSpPr txBox="1"/>
          <p:nvPr/>
        </p:nvSpPr>
        <p:spPr>
          <a:xfrm>
            <a:off x="645795" y="869315"/>
            <a:ext cx="11343005" cy="5215890"/>
          </a:xfrm>
          <a:prstGeom prst="rect">
            <a:avLst/>
          </a:prstGeom>
          <a:noFill/>
        </p:spPr>
        <p:txBody>
          <a:bodyPr wrap="square" rtlCol="0">
            <a:spAutoFit/>
          </a:bodyPr>
          <a:p>
            <a:pPr algn="l">
              <a:lnSpc>
                <a:spcPct val="150000"/>
              </a:lnSpc>
            </a:pPr>
            <a:r>
              <a:rPr lang="zh-CN" altLang="en-US" sz="2000" b="1">
                <a:sym typeface="+mn-ea"/>
              </a:rPr>
              <a:t>依据原理</a:t>
            </a:r>
            <a:r>
              <a:rPr lang="zh-CN" altLang="en-US">
                <a:sym typeface="+mn-ea"/>
              </a:rPr>
              <a:t>：</a:t>
            </a:r>
            <a:r>
              <a:rPr lang="zh-CN" altLang="en-US">
                <a:sym typeface="+mn-ea"/>
              </a:rPr>
              <a:t>与kprobe相对应的kretprobe实现可以帮助我们获取到sys_open函数的返回值。</a:t>
            </a:r>
            <a:endParaRPr lang="zh-CN" altLang="en-US">
              <a:sym typeface="+mn-ea"/>
            </a:endParaRPr>
          </a:p>
          <a:p>
            <a:pPr algn="l">
              <a:lnSpc>
                <a:spcPct val="150000"/>
              </a:lnSpc>
            </a:pPr>
            <a:r>
              <a:rPr lang="zh-CN" altLang="en-US" sz="2000" b="1">
                <a:sym typeface="+mn-ea"/>
              </a:rPr>
              <a:t>功能设计</a:t>
            </a:r>
            <a:r>
              <a:rPr lang="zh-CN" altLang="en-US">
                <a:sym typeface="+mn-ea"/>
              </a:rPr>
              <a:t>：跟踪系统中进程打开文件及文件访问返回结果记录</a:t>
            </a:r>
            <a:endParaRPr lang="zh-CN" altLang="en-US"/>
          </a:p>
          <a:p>
            <a:pPr marL="800100" lvl="1" indent="-342900" algn="l">
              <a:lnSpc>
                <a:spcPct val="150000"/>
              </a:lnSpc>
              <a:buAutoNum type="arabicPeriod"/>
            </a:pPr>
            <a:r>
              <a:rPr lang="en-US" altLang="zh-CN">
                <a:sym typeface="+mn-ea"/>
              </a:rPr>
              <a:t> </a:t>
            </a:r>
            <a:r>
              <a:rPr b="1">
                <a:sym typeface="+mn-ea"/>
              </a:rPr>
              <a:t>文件打开跟踪</a:t>
            </a:r>
            <a:r>
              <a:rPr>
                <a:sym typeface="+mn-ea"/>
              </a:rPr>
              <a:t>： 当进程尝试调用open函数打开文件的时候，工具能够感知并记录这个行为。这个记录会包含</a:t>
            </a:r>
            <a:r>
              <a:rPr>
                <a:sym typeface="+mn-ea"/>
              </a:rPr>
              <a:t>open的进程ID</a:t>
            </a:r>
            <a:r>
              <a:rPr lang="zh-CN">
                <a:sym typeface="+mn-ea"/>
              </a:rPr>
              <a:t>在内</a:t>
            </a:r>
            <a:r>
              <a:rPr>
                <a:sym typeface="+mn-ea"/>
              </a:rPr>
              <a:t>的元数据</a:t>
            </a:r>
            <a:r>
              <a:rPr lang="zh-CN">
                <a:sym typeface="+mn-ea"/>
              </a:rPr>
              <a:t>。</a:t>
            </a:r>
            <a:endParaRPr lang="zh-CN">
              <a:sym typeface="+mn-ea"/>
            </a:endParaRPr>
          </a:p>
          <a:p>
            <a:pPr marL="800100" lvl="1" indent="-342900" algn="l">
              <a:lnSpc>
                <a:spcPct val="150000"/>
              </a:lnSpc>
              <a:buAutoNum type="arabicPeriod"/>
            </a:pPr>
            <a:r>
              <a:rPr lang="zh-CN" b="1">
                <a:sym typeface="+mn-ea"/>
              </a:rPr>
              <a:t>文件访问结果记录</a:t>
            </a:r>
            <a:r>
              <a:rPr lang="zh-CN">
                <a:sym typeface="+mn-ea"/>
              </a:rPr>
              <a:t>： 当文件访问完成后，还会记录下访问的结果，即open函数的返回值。通过这个返回值，我们可以知道文件操作是否成功，如果不成功，还可以了解失败的原因，比如权限不足，文件不存在等。</a:t>
            </a:r>
            <a:br>
              <a:rPr lang="zh-CN">
                <a:sym typeface="+mn-ea"/>
              </a:rPr>
            </a:br>
            <a:endParaRPr lang="en-US" altLang="zh-CN"/>
          </a:p>
          <a:p>
            <a:pPr algn="l">
              <a:lnSpc>
                <a:spcPct val="150000"/>
              </a:lnSpc>
            </a:pPr>
            <a:r>
              <a:rPr lang="zh-CN" altLang="en-US" sz="2000" b="1">
                <a:sym typeface="+mn-ea"/>
              </a:rPr>
              <a:t>安全检测</a:t>
            </a:r>
            <a:r>
              <a:rPr lang="zh-CN" altLang="en-US" b="1">
                <a:sym typeface="+mn-ea"/>
              </a:rPr>
              <a:t>：</a:t>
            </a:r>
            <a:endParaRPr lang="zh-CN" altLang="en-US" b="1">
              <a:sym typeface="+mn-ea"/>
            </a:endParaRPr>
          </a:p>
          <a:p>
            <a:pPr marL="800100" lvl="1" indent="-342900" algn="l">
              <a:lnSpc>
                <a:spcPct val="150000"/>
              </a:lnSpc>
              <a:buAutoNum type="arabicPeriod"/>
            </a:pPr>
            <a:r>
              <a:rPr lang="zh-CN" altLang="en-US">
                <a:sym typeface="+mn-ea"/>
              </a:rPr>
              <a:t>文件访问审计</a:t>
            </a:r>
            <a:endParaRPr lang="zh-CN" altLang="en-US">
              <a:sym typeface="+mn-ea"/>
            </a:endParaRPr>
          </a:p>
          <a:p>
            <a:pPr marL="800100" lvl="1" indent="-342900" algn="l">
              <a:lnSpc>
                <a:spcPct val="150000"/>
              </a:lnSpc>
              <a:buAutoNum type="arabicPeriod"/>
            </a:pPr>
            <a:r>
              <a:rPr lang="zh-CN" altLang="en-US">
                <a:sym typeface="+mn-ea"/>
              </a:rPr>
              <a:t>错误检测和排除</a:t>
            </a:r>
            <a:endParaRPr lang="zh-CN" altLang="en-US">
              <a:sym typeface="+mn-ea"/>
            </a:endParaRPr>
          </a:p>
          <a:p>
            <a:pPr marL="800100" lvl="1" indent="-342900" algn="l">
              <a:lnSpc>
                <a:spcPct val="150000"/>
              </a:lnSpc>
              <a:buAutoNum type="arabicPeriod"/>
            </a:pPr>
            <a:r>
              <a:rPr lang="zh-CN" altLang="en-US">
                <a:sym typeface="+mn-ea"/>
              </a:rPr>
              <a:t>行为分析和异常检测</a:t>
            </a:r>
            <a:endParaRPr lang="zh-CN" altLang="en-US"/>
          </a:p>
        </p:txBody>
      </p:sp>
      <p:sp>
        <p:nvSpPr>
          <p:cNvPr id="9" name="文本框 8"/>
          <p:cNvSpPr txBox="1"/>
          <p:nvPr userDrawn="1">
            <p:custDataLst>
              <p:tags r:id="rId4"/>
            </p:custDataLst>
          </p:nvPr>
        </p:nvSpPr>
        <p:spPr>
          <a:xfrm>
            <a:off x="6468234" y="6427463"/>
            <a:ext cx="3495718" cy="368300"/>
          </a:xfrm>
          <a:prstGeom prst="rect">
            <a:avLst/>
          </a:prstGeom>
        </p:spPr>
        <p:txBody>
          <a:bodyPr wrap="none" rtlCol="0">
            <a:noAutofit/>
          </a:bodyPr>
          <a:p>
            <a:pPr algn="l"/>
            <a:r>
              <a:rPr lang="zh-CN" altLang="en-US" sz="1500"/>
              <a:t>图</a:t>
            </a:r>
            <a:r>
              <a:rPr lang="en-US" altLang="zh-CN" sz="1500"/>
              <a:t>5. </a:t>
            </a:r>
            <a:r>
              <a:rPr sz="1500"/>
              <a:t>eBPF实时持续跟踪进程文件记录设计结构</a:t>
            </a:r>
            <a:endParaRPr sz="15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BPF</a:t>
            </a:r>
            <a:r>
              <a:rPr lang="zh-CN" altLang="en-US" sz="2400" b="1" dirty="0">
                <a:solidFill>
                  <a:schemeClr val="accent1"/>
                </a:solidFill>
                <a:latin typeface="+mj-ea"/>
                <a:ea typeface="+mj-ea"/>
              </a:rPr>
              <a:t>的最小权限限制</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grpSp>
        <p:nvGrpSpPr>
          <p:cNvPr id="3" name="组合 2"/>
          <p:cNvGrpSpPr/>
          <p:nvPr/>
        </p:nvGrpSpPr>
        <p:grpSpPr>
          <a:xfrm>
            <a:off x="1485082" y="1465262"/>
            <a:ext cx="9710179" cy="4524374"/>
            <a:chOff x="1476615" y="1465262"/>
            <a:chExt cx="9710179" cy="4524374"/>
          </a:xfrm>
        </p:grpSpPr>
        <p:sp>
          <p:nvSpPr>
            <p:cNvPr id="14" name="矩形 13"/>
            <p:cNvSpPr/>
            <p:nvPr>
              <p:custDataLst>
                <p:tags r:id="rId3"/>
              </p:custDataLst>
            </p:nvPr>
          </p:nvSpPr>
          <p:spPr>
            <a:xfrm>
              <a:off x="1476615" y="1465262"/>
              <a:ext cx="9710179" cy="4524374"/>
            </a:xfrm>
            <a:prstGeom prst="rect">
              <a:avLst/>
            </a:prstGeom>
            <a:solidFill>
              <a:srgbClr val="FFFFFF"/>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descr="背景图案&#10;&#10;描述已自动生成"/>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8691879" y="3330220"/>
              <a:ext cx="2494915" cy="2659415"/>
            </a:xfrm>
            <a:prstGeom prst="rect">
              <a:avLst/>
            </a:prstGeom>
          </p:spPr>
        </p:pic>
      </p:grpSp>
      <p:sp>
        <p:nvSpPr>
          <p:cNvPr id="18" name="文本框 17"/>
          <p:cNvSpPr txBox="1"/>
          <p:nvPr/>
        </p:nvSpPr>
        <p:spPr>
          <a:xfrm>
            <a:off x="1984375" y="2012950"/>
            <a:ext cx="8712200" cy="3322955"/>
          </a:xfrm>
          <a:prstGeom prst="rect">
            <a:avLst/>
          </a:prstGeom>
          <a:noFill/>
        </p:spPr>
        <p:txBody>
          <a:bodyPr wrap="square" rtlCol="0">
            <a:spAutoFit/>
          </a:bodyPr>
          <a:p>
            <a:pPr lvl="0" indent="0" algn="l" fontAlgn="auto">
              <a:lnSpc>
                <a:spcPct val="150000"/>
              </a:lnSpc>
              <a:buNone/>
            </a:pPr>
            <a:r>
              <a:rPr lang="en-US" altLang="zh-CN" sz="2000" b="1">
                <a:sym typeface="+mn-ea"/>
              </a:rPr>
              <a:t>Linux</a:t>
            </a:r>
            <a:r>
              <a:rPr lang="zh-CN" altLang="en-US" sz="2000" b="1">
                <a:sym typeface="+mn-ea"/>
              </a:rPr>
              <a:t>内核系统调用存在的安全隐患</a:t>
            </a:r>
            <a:r>
              <a:rPr lang="zh-CN" altLang="en-US" sz="2000">
                <a:sym typeface="+mn-ea"/>
              </a:rPr>
              <a:t>：</a:t>
            </a:r>
            <a:endParaRPr lang="zh-CN" altLang="en-US" sz="2000"/>
          </a:p>
          <a:p>
            <a:pPr lvl="0" indent="0" algn="l" fontAlgn="auto">
              <a:lnSpc>
                <a:spcPct val="150000"/>
              </a:lnSpc>
              <a:buNone/>
            </a:pPr>
            <a:r>
              <a:rPr lang="zh-CN" altLang="en-US" sz="2000">
                <a:sym typeface="+mn-ea"/>
              </a:rPr>
              <a:t>        应用程序可通过系统调用</a:t>
            </a:r>
            <a:r>
              <a:rPr lang="en-US" altLang="zh-CN" sz="2000">
                <a:sym typeface="+mn-ea"/>
              </a:rPr>
              <a:t>API</a:t>
            </a:r>
            <a:r>
              <a:rPr lang="zh-CN" altLang="en-US" sz="2000">
                <a:sym typeface="+mn-ea"/>
              </a:rPr>
              <a:t>访问</a:t>
            </a:r>
            <a:r>
              <a:rPr lang="en-US" altLang="zh-CN" sz="2000">
                <a:sym typeface="+mn-ea"/>
              </a:rPr>
              <a:t>os</a:t>
            </a:r>
            <a:r>
              <a:rPr lang="zh-CN" altLang="en-US" sz="2000">
                <a:sym typeface="+mn-ea"/>
              </a:rPr>
              <a:t>提供的一系列服务，但是</a:t>
            </a:r>
            <a:r>
              <a:rPr lang="en-US" altLang="zh-CN" sz="2000">
                <a:sym typeface="+mn-ea"/>
              </a:rPr>
              <a:t>os</a:t>
            </a:r>
            <a:r>
              <a:rPr lang="zh-CN" altLang="en-US" sz="2000">
                <a:sym typeface="+mn-ea"/>
              </a:rPr>
              <a:t>内核允许完全和不受限制的使用这个系统调用集，存在以下两个问题：</a:t>
            </a:r>
            <a:endParaRPr lang="zh-CN" altLang="en-US" sz="2000"/>
          </a:p>
          <a:p>
            <a:pPr lvl="0" indent="0" algn="l" fontAlgn="auto">
              <a:lnSpc>
                <a:spcPct val="150000"/>
              </a:lnSpc>
              <a:buNone/>
            </a:pPr>
            <a:r>
              <a:rPr lang="en-US" altLang="zh-CN" sz="2000">
                <a:sym typeface="+mn-ea"/>
              </a:rPr>
              <a:t>    1.</a:t>
            </a:r>
            <a:r>
              <a:rPr lang="zh-CN" altLang="en-US" sz="2000">
                <a:sym typeface="+mn-ea"/>
              </a:rPr>
              <a:t> 违反了最小特权原则</a:t>
            </a:r>
            <a:endParaRPr lang="zh-CN" altLang="en-US" sz="2000"/>
          </a:p>
          <a:p>
            <a:pPr lvl="0" indent="0" algn="l" fontAlgn="auto">
              <a:lnSpc>
                <a:spcPct val="150000"/>
              </a:lnSpc>
              <a:buNone/>
            </a:pPr>
            <a:r>
              <a:rPr lang="zh-CN" altLang="en-US" sz="2000">
                <a:sym typeface="+mn-ea"/>
              </a:rPr>
              <a:t>    </a:t>
            </a:r>
            <a:r>
              <a:rPr lang="en-US" altLang="zh-CN" sz="2000">
                <a:sym typeface="+mn-ea"/>
              </a:rPr>
              <a:t>2. </a:t>
            </a:r>
            <a:r>
              <a:rPr lang="zh-CN" altLang="en-US" sz="2000">
                <a:sym typeface="+mn-ea"/>
              </a:rPr>
              <a:t>允许攻击者能够在控制了易于受攻击的应用程序后利用额外的</a:t>
            </a:r>
            <a:r>
              <a:rPr lang="en-US" altLang="zh-CN" sz="2000">
                <a:sym typeface="+mn-ea"/>
              </a:rPr>
              <a:t>OS</a:t>
            </a:r>
            <a:r>
              <a:rPr lang="zh-CN" altLang="en-US" sz="2000">
                <a:sym typeface="+mn-ea"/>
              </a:rPr>
              <a:t>服务，</a:t>
            </a:r>
            <a:endParaRPr lang="zh-CN" altLang="en-US" sz="2000"/>
          </a:p>
          <a:p>
            <a:pPr lvl="0" indent="0" algn="l" fontAlgn="auto">
              <a:lnSpc>
                <a:spcPct val="150000"/>
              </a:lnSpc>
              <a:buNone/>
            </a:pPr>
            <a:r>
              <a:rPr lang="zh-CN" altLang="en-US" sz="2000">
                <a:sym typeface="+mn-ea"/>
              </a:rPr>
              <a:t>         或通过利用压力较小的内核接口中的漏洞进一步升级特权</a:t>
            </a:r>
            <a:endParaRPr lang="zh-CN" altLang="en-US" sz="2000"/>
          </a:p>
          <a:p>
            <a:pPr lvl="0" indent="0" algn="l" fontAlgn="auto">
              <a:lnSpc>
                <a:spcPct val="150000"/>
              </a:lnSpc>
              <a:buNone/>
            </a:pPr>
            <a:endParaRPr lang="en-US" altLang="zh-CN" sz="20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BPF</a:t>
            </a:r>
            <a:r>
              <a:rPr lang="zh-CN" altLang="en-US" sz="2400" b="1" dirty="0">
                <a:solidFill>
                  <a:schemeClr val="accent1"/>
                </a:solidFill>
                <a:latin typeface="+mj-ea"/>
                <a:ea typeface="+mj-ea"/>
              </a:rPr>
              <a:t>的最小权限限制</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pic>
        <p:nvPicPr>
          <p:cNvPr id="11" name="图片 10"/>
          <p:cNvPicPr>
            <a:picLocks noChangeAspect="1"/>
          </p:cNvPicPr>
          <p:nvPr>
            <p:custDataLst>
              <p:tags r:id="rId3"/>
            </p:custDataLst>
          </p:nvPr>
        </p:nvPicPr>
        <p:blipFill>
          <a:blip r:embed="rId4"/>
          <a:stretch>
            <a:fillRect/>
          </a:stretch>
        </p:blipFill>
        <p:spPr>
          <a:xfrm>
            <a:off x="3933825" y="3195320"/>
            <a:ext cx="8150225" cy="2542540"/>
          </a:xfrm>
          <a:prstGeom prst="rect">
            <a:avLst/>
          </a:prstGeom>
        </p:spPr>
      </p:pic>
      <p:sp>
        <p:nvSpPr>
          <p:cNvPr id="9" name="文本框 8"/>
          <p:cNvSpPr txBox="1"/>
          <p:nvPr userDrawn="1">
            <p:custDataLst>
              <p:tags r:id="rId5"/>
            </p:custDataLst>
          </p:nvPr>
        </p:nvSpPr>
        <p:spPr>
          <a:xfrm>
            <a:off x="6222489" y="5845168"/>
            <a:ext cx="3495718" cy="368300"/>
          </a:xfrm>
          <a:prstGeom prst="rect">
            <a:avLst/>
          </a:prstGeom>
        </p:spPr>
        <p:txBody>
          <a:bodyPr wrap="none" rtlCol="0">
            <a:noAutofit/>
          </a:bodyPr>
          <a:p>
            <a:pPr algn="l"/>
            <a:r>
              <a:rPr lang="zh-CN" altLang="en-US" sz="1500"/>
              <a:t>图</a:t>
            </a:r>
            <a:r>
              <a:rPr lang="en-US" altLang="zh-CN" sz="1500"/>
              <a:t>5. </a:t>
            </a:r>
            <a:r>
              <a:rPr sz="1500"/>
              <a:t>eBPF实时持续跟踪进程文件记录设计结构</a:t>
            </a:r>
            <a:endParaRPr sz="1500"/>
          </a:p>
        </p:txBody>
      </p:sp>
      <p:sp>
        <p:nvSpPr>
          <p:cNvPr id="3" name="文本框 2"/>
          <p:cNvSpPr txBox="1"/>
          <p:nvPr/>
        </p:nvSpPr>
        <p:spPr>
          <a:xfrm>
            <a:off x="528955" y="975360"/>
            <a:ext cx="11140440" cy="1966595"/>
          </a:xfrm>
          <a:prstGeom prst="rect">
            <a:avLst/>
          </a:prstGeom>
          <a:noFill/>
        </p:spPr>
        <p:txBody>
          <a:bodyPr wrap="square" rtlCol="0">
            <a:spAutoFit/>
          </a:bodyPr>
          <a:p>
            <a:pPr indent="0" algn="l" fontAlgn="auto">
              <a:lnSpc>
                <a:spcPct val="130000"/>
              </a:lnSpc>
              <a:spcAft>
                <a:spcPts val="600"/>
              </a:spcAft>
            </a:pPr>
            <a:r>
              <a:rPr lang="zh-CN" altLang="en-US">
                <a:sym typeface="+mn-ea"/>
              </a:rPr>
              <a:t>经论文阅读，复现RAID 20上的论文</a:t>
            </a:r>
            <a:r>
              <a:rPr lang="zh-CN" altLang="en-US" b="1">
                <a:sym typeface="+mn-ea"/>
              </a:rPr>
              <a:t>Sysfilter</a:t>
            </a:r>
            <a:r>
              <a:rPr lang="zh-CN" altLang="en-US">
                <a:sym typeface="+mn-ea"/>
              </a:rPr>
              <a:t>，其针对上述安全隐患提出了相应的解决方法，主要思想如下：</a:t>
            </a:r>
            <a:endParaRPr lang="zh-CN" altLang="en-US">
              <a:sym typeface="+mn-ea"/>
            </a:endParaRPr>
          </a:p>
          <a:p>
            <a:pPr marL="342900" indent="-342900" algn="l" fontAlgn="auto">
              <a:lnSpc>
                <a:spcPct val="130000"/>
              </a:lnSpc>
              <a:buAutoNum type="arabicPeriod"/>
            </a:pPr>
            <a:r>
              <a:rPr lang="zh-CN" altLang="en-US" b="1">
                <a:sym typeface="+mn-ea"/>
              </a:rPr>
              <a:t>系统调用集提取</a:t>
            </a:r>
            <a:endParaRPr lang="zh-CN" altLang="en-US" b="1"/>
          </a:p>
          <a:p>
            <a:pPr marL="0" lvl="2" indent="457200" algn="l" fontAlgn="auto">
              <a:lnSpc>
                <a:spcPct val="130000"/>
              </a:lnSpc>
            </a:pPr>
            <a:r>
              <a:rPr lang="zh-CN" altLang="en-US">
                <a:sym typeface="+mn-ea"/>
              </a:rPr>
              <a:t>以二进制形式(ELF文件)接收目标应用程序作为输入，自动将所有依赖项解析为动态共享库 (.so ELF对象)，并在范围内的所有对象中构造一个安全的FCG过近似值。最后，在FCG基础上进行一组程序分析，以使过近似尽可能接近，并构造出系统调用集。</a:t>
            </a:r>
            <a:endParaRPr lang="zh-CN" altLang="en-US"/>
          </a:p>
        </p:txBody>
      </p:sp>
      <p:sp>
        <p:nvSpPr>
          <p:cNvPr id="10" name="文本框 9"/>
          <p:cNvSpPr txBox="1"/>
          <p:nvPr/>
        </p:nvSpPr>
        <p:spPr>
          <a:xfrm>
            <a:off x="105410" y="3156585"/>
            <a:ext cx="3923030" cy="2249170"/>
          </a:xfrm>
          <a:prstGeom prst="rect">
            <a:avLst/>
          </a:prstGeom>
          <a:noFill/>
        </p:spPr>
        <p:txBody>
          <a:bodyPr wrap="square" rtlCol="0" anchor="t">
            <a:spAutoFit/>
          </a:bodyPr>
          <a:p>
            <a:pPr lvl="1" indent="0" algn="l" fontAlgn="auto">
              <a:lnSpc>
                <a:spcPct val="130000"/>
              </a:lnSpc>
              <a:buNone/>
            </a:pPr>
            <a:r>
              <a:rPr lang="en-US" altLang="zh-CN" b="1">
                <a:sym typeface="+mn-ea"/>
              </a:rPr>
              <a:t>2.  </a:t>
            </a:r>
            <a:r>
              <a:rPr lang="zh-CN" altLang="en-US" b="1">
                <a:sym typeface="+mn-ea"/>
              </a:rPr>
              <a:t>系统调用集强制执行</a:t>
            </a:r>
            <a:endParaRPr lang="zh-CN" altLang="en-US" b="1">
              <a:sym typeface="+mn-ea"/>
            </a:endParaRPr>
          </a:p>
          <a:p>
            <a:pPr lvl="1" indent="457200" algn="l" fontAlgn="auto">
              <a:lnSpc>
                <a:spcPct val="130000"/>
              </a:lnSpc>
              <a:buNone/>
            </a:pPr>
            <a:r>
              <a:rPr lang="zh-CN" altLang="en-US">
                <a:sym typeface="+mn-ea"/>
              </a:rPr>
              <a:t>强制执行提取的系统调用集，有效地对输入二进制进行沙盒处理。具体来说，给定一组系统调用集，强制工具将它们转换为BPF程序，用于访问控制。</a:t>
            </a:r>
            <a:endParaRPr lang="zh-CN" altLang="en-US">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BPF</a:t>
            </a:r>
            <a:r>
              <a:rPr lang="zh-CN" altLang="en-US" sz="2400" b="1" dirty="0">
                <a:solidFill>
                  <a:schemeClr val="accent1"/>
                </a:solidFill>
                <a:latin typeface="+mj-ea"/>
                <a:ea typeface="+mj-ea"/>
              </a:rPr>
              <a:t>的最小权限限制</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pic>
        <p:nvPicPr>
          <p:cNvPr id="11" name="图片 10"/>
          <p:cNvPicPr>
            <a:picLocks noChangeAspect="1"/>
          </p:cNvPicPr>
          <p:nvPr>
            <p:custDataLst>
              <p:tags r:id="rId3"/>
            </p:custDataLst>
          </p:nvPr>
        </p:nvPicPr>
        <p:blipFill>
          <a:blip r:embed="rId4"/>
          <a:stretch>
            <a:fillRect/>
          </a:stretch>
        </p:blipFill>
        <p:spPr>
          <a:xfrm>
            <a:off x="2033567" y="3884626"/>
            <a:ext cx="8331561" cy="2599243"/>
          </a:xfrm>
          <a:prstGeom prst="rect">
            <a:avLst/>
          </a:prstGeom>
        </p:spPr>
      </p:pic>
      <p:sp>
        <p:nvSpPr>
          <p:cNvPr id="9" name="文本框 8"/>
          <p:cNvSpPr txBox="1"/>
          <p:nvPr userDrawn="1">
            <p:custDataLst>
              <p:tags r:id="rId5"/>
            </p:custDataLst>
          </p:nvPr>
        </p:nvSpPr>
        <p:spPr>
          <a:xfrm>
            <a:off x="4050154" y="6475088"/>
            <a:ext cx="3495718" cy="368300"/>
          </a:xfrm>
          <a:prstGeom prst="rect">
            <a:avLst/>
          </a:prstGeom>
        </p:spPr>
        <p:txBody>
          <a:bodyPr wrap="none" rtlCol="0">
            <a:noAutofit/>
          </a:bodyPr>
          <a:p>
            <a:pPr algn="l"/>
            <a:r>
              <a:rPr lang="zh-CN" altLang="en-US" sz="1500"/>
              <a:t>图</a:t>
            </a:r>
            <a:r>
              <a:rPr lang="en-US" altLang="zh-CN" sz="1500"/>
              <a:t>5. </a:t>
            </a:r>
            <a:r>
              <a:rPr sz="1500"/>
              <a:t>eBPF实时持续跟踪进程文件记录设计结构</a:t>
            </a:r>
            <a:endParaRPr sz="1500"/>
          </a:p>
        </p:txBody>
      </p:sp>
      <p:sp>
        <p:nvSpPr>
          <p:cNvPr id="3" name="文本框 2"/>
          <p:cNvSpPr txBox="1"/>
          <p:nvPr/>
        </p:nvSpPr>
        <p:spPr>
          <a:xfrm>
            <a:off x="528955" y="975360"/>
            <a:ext cx="11140440" cy="3080385"/>
          </a:xfrm>
          <a:prstGeom prst="rect">
            <a:avLst/>
          </a:prstGeom>
          <a:noFill/>
        </p:spPr>
        <p:txBody>
          <a:bodyPr wrap="square" rtlCol="0">
            <a:spAutoFit/>
          </a:bodyPr>
          <a:p>
            <a:pPr indent="0" algn="l" fontAlgn="auto">
              <a:lnSpc>
                <a:spcPct val="120000"/>
              </a:lnSpc>
            </a:pPr>
            <a:r>
              <a:rPr lang="zh-CN" altLang="en-US">
                <a:sym typeface="+mn-ea"/>
              </a:rPr>
              <a:t>经论文阅读，复现RAID 20上的论文Sysfilter，其针对上述安全隐患提出了相应的解决方法，主要思想如下：</a:t>
            </a:r>
            <a:endParaRPr lang="zh-CN" altLang="en-US"/>
          </a:p>
          <a:p>
            <a:pPr lvl="1" indent="0" algn="l" fontAlgn="auto">
              <a:lnSpc>
                <a:spcPct val="120000"/>
              </a:lnSpc>
              <a:buAutoNum type="arabicPeriod"/>
            </a:pPr>
            <a:r>
              <a:rPr lang="zh-CN" altLang="en-US" b="1">
                <a:sym typeface="+mn-ea"/>
              </a:rPr>
              <a:t>系统调用集提取</a:t>
            </a:r>
            <a:endParaRPr lang="zh-CN" altLang="en-US" b="1"/>
          </a:p>
          <a:p>
            <a:pPr lvl="2" indent="0" algn="l" fontAlgn="auto">
              <a:lnSpc>
                <a:spcPct val="120000"/>
              </a:lnSpc>
            </a:pPr>
            <a:r>
              <a:rPr lang="zh-CN" altLang="en-US">
                <a:sym typeface="+mn-ea"/>
              </a:rPr>
              <a:t>以二进制形式(ELF文件)接收目标应用程序作为输入，自动将所有依赖项解析为动态共享库 (.so ELF对象)，并在范围内的所有对象中构造一个安全的FCG过近似值。最后，在FCG基础上进行一组程序分析，以使过近似尽可能接近，并构造出系统调用集。</a:t>
            </a:r>
            <a:endParaRPr lang="zh-CN" altLang="en-US">
              <a:solidFill>
                <a:schemeClr val="tx1"/>
              </a:solidFill>
            </a:endParaRPr>
          </a:p>
          <a:p>
            <a:pPr lvl="1" indent="0" algn="l" fontAlgn="auto">
              <a:lnSpc>
                <a:spcPct val="120000"/>
              </a:lnSpc>
              <a:buAutoNum type="arabicPeriod"/>
            </a:pPr>
            <a:r>
              <a:rPr lang="zh-CN" altLang="en-US" b="1">
                <a:sym typeface="+mn-ea"/>
              </a:rPr>
              <a:t>系统调用集强制执行</a:t>
            </a:r>
            <a:endParaRPr lang="zh-CN" altLang="en-US" b="1"/>
          </a:p>
          <a:p>
            <a:pPr indent="0" algn="l" fontAlgn="auto">
              <a:lnSpc>
                <a:spcPct val="120000"/>
              </a:lnSpc>
            </a:pPr>
            <a:r>
              <a:rPr lang="zh-CN" altLang="en-US">
                <a:sym typeface="+mn-ea"/>
              </a:rPr>
              <a:t>	强制执行提取的系统调用集，有效地对输入二进制进行沙盒处理。具体来说，给定一组系统调用集，</a:t>
            </a:r>
            <a:endParaRPr lang="zh-CN" altLang="en-US">
              <a:solidFill>
                <a:schemeClr val="tx1"/>
              </a:solidFill>
            </a:endParaRPr>
          </a:p>
          <a:p>
            <a:pPr indent="0" algn="l" fontAlgn="auto">
              <a:lnSpc>
                <a:spcPct val="120000"/>
              </a:lnSpc>
            </a:pPr>
            <a:r>
              <a:rPr lang="zh-CN" altLang="en-US">
                <a:sym typeface="+mn-ea"/>
              </a:rPr>
              <a:t>               强制工具将它们转换为BPF程序，以便与seccompb -BPF一起使用。</a:t>
            </a:r>
            <a:endParaRPr lang="zh-CN" altLang="en-US">
              <a:solidFill>
                <a:schemeClr val="tx1"/>
              </a:solidFill>
            </a:endParaRPr>
          </a:p>
          <a:p>
            <a:pPr indent="0" fontAlgn="auto">
              <a:lnSpc>
                <a:spcPct val="120000"/>
              </a:lnSpc>
            </a:pP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a:t>
            </a:r>
            <a:r>
              <a:rPr lang="en-US" altLang="zh-CN" sz="2400" b="1" dirty="0">
                <a:solidFill>
                  <a:schemeClr val="accent1"/>
                </a:solidFill>
                <a:latin typeface="+mj-ea"/>
                <a:ea typeface="+mj-ea"/>
              </a:rPr>
              <a:t>DDoS</a:t>
            </a:r>
            <a:r>
              <a:rPr lang="zh-CN" altLang="en-US" sz="2400" b="1" dirty="0">
                <a:solidFill>
                  <a:schemeClr val="accent1"/>
                </a:solidFill>
                <a:latin typeface="+mj-ea"/>
                <a:ea typeface="+mj-ea"/>
              </a:rPr>
              <a:t>防护</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3" name="文本框 2"/>
          <p:cNvSpPr txBox="1"/>
          <p:nvPr userDrawn="1"/>
        </p:nvSpPr>
        <p:spPr>
          <a:xfrm>
            <a:off x="528762" y="1027462"/>
            <a:ext cx="12617879" cy="5210798"/>
          </a:xfrm>
          <a:prstGeom prst="rect">
            <a:avLst/>
          </a:prstGeom>
        </p:spPr>
        <p:txBody>
          <a:bodyPr wrap="none" rtlCol="0">
            <a:noAutofit/>
          </a:bodyPr>
          <a:p>
            <a:pPr algn="l">
              <a:lnSpc>
                <a:spcPct val="150000"/>
              </a:lnSpc>
            </a:pPr>
            <a:r>
              <a:rPr lang="zh-CN" altLang="en-US" b="1"/>
              <a:t>依据原理</a:t>
            </a:r>
            <a:r>
              <a:rPr lang="zh-CN" altLang="en-US"/>
              <a:t>：</a:t>
            </a:r>
            <a:r>
              <a:t>eBPF</a:t>
            </a:r>
            <a:r>
              <a:rPr lang="zh-CN" altLang="en-US"/>
              <a:t>可以在内核空间高效的处理网络数据包，包括</a:t>
            </a:r>
            <a:r>
              <a:rPr lang="en-US" altLang="zh-CN"/>
              <a:t>IP, TCP, UDP</a:t>
            </a:r>
            <a:r>
              <a:rPr lang="zh-CN" altLang="en-US"/>
              <a:t>等。如果发现某一</a:t>
            </a:r>
            <a:r>
              <a:rPr lang="en-US" altLang="zh-CN"/>
              <a:t>IP</a:t>
            </a:r>
            <a:r>
              <a:rPr lang="zh-CN" altLang="en-US"/>
              <a:t>地址在</a:t>
            </a:r>
            <a:endParaRPr lang="zh-CN" altLang="en-US"/>
          </a:p>
          <a:p>
            <a:pPr algn="l">
              <a:lnSpc>
                <a:spcPct val="150000"/>
              </a:lnSpc>
            </a:pPr>
            <a:r>
              <a:rPr lang="zh-CN" altLang="en-US"/>
              <a:t>短时间内的尝试过多，</a:t>
            </a:r>
            <a:r>
              <a:rPr lang="en-US" altLang="zh-CN"/>
              <a:t>eBPF</a:t>
            </a:r>
            <a:r>
              <a:rPr lang="zh-CN" altLang="en-US"/>
              <a:t>可以直接在内核级别丢弃来自攻击者的数据包，从而减少对用户空间应用程序的影响。</a:t>
            </a:r>
            <a:endParaRPr lang="zh-CN" altLang="en-US"/>
          </a:p>
          <a:p>
            <a:pPr algn="l">
              <a:lnSpc>
                <a:spcPct val="150000"/>
              </a:lnSpc>
            </a:pPr>
            <a:endParaRPr lang="zh-CN" altLang="en-US"/>
          </a:p>
          <a:p>
            <a:pPr algn="l">
              <a:lnSpc>
                <a:spcPct val="150000"/>
              </a:lnSpc>
            </a:pPr>
            <a:r>
              <a:rPr lang="zh-CN" altLang="en-US" b="1"/>
              <a:t>功能设计</a:t>
            </a:r>
            <a:endParaRPr lang="zh-CN" altLang="en-US" b="1"/>
          </a:p>
          <a:p>
            <a:pPr lvl="1" algn="l">
              <a:lnSpc>
                <a:spcPct val="150000"/>
              </a:lnSpc>
              <a:buAutoNum type="arabicPeriod"/>
            </a:pPr>
            <a:r>
              <a:t>流控制检测模块</a:t>
            </a:r>
            <a:r>
              <a:rPr lang="zh-CN" altLang="en-US"/>
              <a:t>：拦截数据包，计算连续一段时间内的包数量，监控网络流状态</a:t>
            </a:r>
            <a:endParaRPr lang="zh-CN" altLang="en-US"/>
          </a:p>
          <a:p>
            <a:pPr lvl="1" algn="l">
              <a:lnSpc>
                <a:spcPct val="150000"/>
              </a:lnSpc>
              <a:buAutoNum type="arabicPeriod"/>
            </a:pPr>
            <a:r>
              <a:t>哈希表记录模块</a:t>
            </a:r>
            <a:r>
              <a:rPr lang="zh-CN" altLang="en-US"/>
              <a:t>：维护一个包含所有接收的数据包信息的哈希表</a:t>
            </a:r>
            <a:endParaRPr lang="zh-CN" altLang="en-US"/>
          </a:p>
          <a:p>
            <a:pPr lvl="1" algn="l">
              <a:lnSpc>
                <a:spcPct val="150000"/>
              </a:lnSpc>
              <a:buAutoNum type="arabicPeriod"/>
            </a:pPr>
            <a:r>
              <a:t>阻止模块</a:t>
            </a:r>
            <a:r>
              <a:rPr lang="zh-CN" altLang="en-US"/>
              <a:t>：当哈希表发现</a:t>
            </a:r>
            <a:r>
              <a:rPr lang="zh-CN" altLang="en-US">
                <a:sym typeface="+mn-ea"/>
              </a:rPr>
              <a:t>包数量是否超过阈值，此模块组织更多的包进入</a:t>
            </a:r>
            <a:endParaRPr lang="zh-CN" altLang="en-US">
              <a:sym typeface="+mn-ea"/>
            </a:endParaRPr>
          </a:p>
          <a:p>
            <a:pPr lvl="0" indent="0" algn="l">
              <a:lnSpc>
                <a:spcPct val="150000"/>
              </a:lnSpc>
              <a:buNone/>
            </a:pPr>
            <a:endParaRPr lang="zh-CN" altLang="en-US"/>
          </a:p>
          <a:p>
            <a:pPr lvl="0" indent="0" algn="l">
              <a:lnSpc>
                <a:spcPct val="150000"/>
              </a:lnSpc>
              <a:buNone/>
            </a:pPr>
            <a:r>
              <a:rPr lang="zh-CN" altLang="en-US" b="1"/>
              <a:t>安全功能：</a:t>
            </a:r>
            <a:endParaRPr lang="zh-CN" altLang="en-US" b="1"/>
          </a:p>
          <a:p>
            <a:pPr lvl="0" indent="0" algn="l">
              <a:lnSpc>
                <a:spcPct val="150000"/>
              </a:lnSpc>
              <a:buNone/>
            </a:pPr>
            <a:r>
              <a:rPr lang="zh-CN" altLang="en-US" b="1"/>
              <a:t>     </a:t>
            </a:r>
            <a:r>
              <a:rPr lang="zh-CN" altLang="en-US"/>
              <a:t>  </a:t>
            </a:r>
            <a:r>
              <a:rPr lang="en-US" altLang="zh-CN"/>
              <a:t>1.</a:t>
            </a:r>
            <a:r>
              <a:rPr lang="zh-CN" altLang="en-US"/>
              <a:t> 流量控制</a:t>
            </a:r>
            <a:endParaRPr lang="zh-CN" altLang="en-US"/>
          </a:p>
          <a:p>
            <a:pPr lvl="0" indent="0" algn="l">
              <a:lnSpc>
                <a:spcPct val="150000"/>
              </a:lnSpc>
              <a:buNone/>
            </a:pPr>
            <a:r>
              <a:rPr lang="zh-CN" altLang="en-US"/>
              <a:t>       </a:t>
            </a:r>
            <a:r>
              <a:rPr lang="en-US" altLang="zh-CN"/>
              <a:t>2.</a:t>
            </a:r>
            <a:r>
              <a:rPr lang="zh-CN" altLang="en-US"/>
              <a:t> </a:t>
            </a:r>
            <a:r>
              <a:rPr lang="en-US" altLang="zh-CN"/>
              <a:t>DDoS</a:t>
            </a:r>
            <a:r>
              <a:rPr lang="zh-CN" altLang="en-US"/>
              <a:t>防护</a:t>
            </a:r>
            <a:endParaRPr lang="zh-CN" altLang="en-US"/>
          </a:p>
          <a:p>
            <a:pPr lvl="0" indent="0" algn="l">
              <a:lnSpc>
                <a:spcPct val="150000"/>
              </a:lnSpc>
              <a:buNone/>
            </a:pPr>
            <a:r>
              <a:rPr lang="zh-CN" altLang="en-US"/>
              <a:t>       </a:t>
            </a:r>
            <a:r>
              <a:rPr lang="en-US" altLang="zh-CN"/>
              <a:t>3.</a:t>
            </a:r>
            <a:r>
              <a:rPr lang="zh-CN" altLang="en-US"/>
              <a:t> 实时监控和统计</a:t>
            </a:r>
            <a:endParaRPr lang="zh-CN" altLang="en-US"/>
          </a:p>
          <a:p>
            <a:pPr lvl="0" indent="0" algn="l">
              <a:lnSpc>
                <a:spcPct val="150000"/>
              </a:lnSpc>
              <a:buNone/>
            </a:pPr>
            <a:r>
              <a:rPr lang="zh-CN" altLang="en-US"/>
              <a:t>       </a:t>
            </a:r>
            <a:r>
              <a:rPr lang="en-US" altLang="zh-CN"/>
              <a:t>4. </a:t>
            </a:r>
            <a:r>
              <a:rPr lang="zh-CN" altLang="en-US"/>
              <a:t>安全审计</a:t>
            </a:r>
            <a:endParaRPr lang="zh-CN" altLang="en-US"/>
          </a:p>
          <a:p>
            <a:pPr lvl="0" indent="0" algn="l">
              <a:lnSpc>
                <a:spcPct val="150000"/>
              </a:lnSpc>
              <a:buNone/>
            </a:pPr>
            <a:endParaRPr lang="zh-CN" altLang="en-US"/>
          </a:p>
        </p:txBody>
      </p:sp>
      <p:pic>
        <p:nvPicPr>
          <p:cNvPr id="9" name="图片 8" descr="upload_post_object_v2_875134948"/>
          <p:cNvPicPr>
            <a:picLocks noChangeAspect="1"/>
          </p:cNvPicPr>
          <p:nvPr/>
        </p:nvPicPr>
        <p:blipFill>
          <a:blip r:embed="rId3"/>
          <a:stretch>
            <a:fillRect/>
          </a:stretch>
        </p:blipFill>
        <p:spPr>
          <a:xfrm>
            <a:off x="5895704" y="4160905"/>
            <a:ext cx="4964295" cy="245838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descr="湖边有许多树&#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a:stretch>
            <a:fillRect/>
          </a:stretch>
        </p:blipFill>
        <p:spPr>
          <a:xfrm>
            <a:off x="0" y="1124878"/>
            <a:ext cx="12192000" cy="5431848"/>
          </a:xfrm>
          <a:prstGeom prst="rect">
            <a:avLst/>
          </a:prstGeom>
        </p:spPr>
      </p:pic>
      <p:sp>
        <p:nvSpPr>
          <p:cNvPr id="4" name="矩形 3"/>
          <p:cNvSpPr/>
          <p:nvPr/>
        </p:nvSpPr>
        <p:spPr>
          <a:xfrm>
            <a:off x="0" y="1135380"/>
            <a:ext cx="12192000" cy="5415280"/>
          </a:xfrm>
          <a:prstGeom prst="rect">
            <a:avLst/>
          </a:prstGeom>
          <a:gradFill>
            <a:gsLst>
              <a:gs pos="45000">
                <a:schemeClr val="bg1"/>
              </a:gs>
              <a:gs pos="100000">
                <a:schemeClr val="bg1">
                  <a:alpha val="65000"/>
                </a:schemeClr>
              </a:gs>
            </a:gsLst>
            <a:lin ang="0" scaled="1"/>
          </a:gradFill>
          <a:ln w="12700" cap="flat" cmpd="sng" algn="ctr">
            <a:noFill/>
            <a:prstDash val="solid"/>
            <a:miter lim="800000"/>
          </a:ln>
          <a:effectLst/>
        </p:spPr>
        <p:txBody>
          <a:bodyPr rtlCol="0" anchor="ctr"/>
          <a:lstStyle/>
          <a:p>
            <a:pPr marR="0" lvl="0" indent="0" algn="ctr" fontAlgn="auto">
              <a:lnSpc>
                <a:spcPct val="100000"/>
              </a:lnSpc>
              <a:spcBef>
                <a:spcPts val="0"/>
              </a:spcBef>
              <a:spcAft>
                <a:spcPts val="0"/>
              </a:spcAft>
              <a:buClrTx/>
              <a:buSzTx/>
              <a:buFontTx/>
              <a:buNone/>
            </a:pPr>
            <a:endParaRPr kumimoji="0" lang="zh-CN" altLang="en-US" b="1" i="0" u="none" strike="noStrike" kern="0" cap="none" spc="0" normalizeH="0" baseline="0" noProof="0" dirty="0">
              <a:ln>
                <a:noFill/>
              </a:ln>
              <a:solidFill>
                <a:srgbClr val="FFFFFF"/>
              </a:solidFill>
              <a:effectLst/>
              <a:uLnTx/>
              <a:uFillTx/>
              <a:latin typeface="Microsoft YaHei UI" panose="020B0503020204020204" pitchFamily="34" charset="-122"/>
              <a:ea typeface="Microsoft YaHei UI" panose="020B0503020204020204" pitchFamily="34" charset="-122"/>
            </a:endParaRPr>
          </a:p>
        </p:txBody>
      </p:sp>
      <p:sp>
        <p:nvSpPr>
          <p:cNvPr id="2" name="灯片编号占位符 9"/>
          <p:cNvSpPr txBox="1"/>
          <p:nvPr/>
        </p:nvSpPr>
        <p:spPr>
          <a:xfrm>
            <a:off x="4724400" y="6554292"/>
            <a:ext cx="2743200" cy="292196"/>
          </a:xfrm>
          <a:prstGeom prst="rect">
            <a:avLst/>
          </a:prstGeom>
        </p:spPr>
        <p:txBody>
          <a:bodyPr/>
          <a:lstStyle>
            <a:defPPr>
              <a:defRPr lang="zh-CN"/>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548B57D-AE10-4CF7-A9DF-59FEFA91B28E}" type="slidenum">
              <a:rPr lang="zh-CN" altLang="en-US" smtClean="0">
                <a:cs typeface="+mn-ea"/>
                <a:sym typeface="+mn-lt"/>
              </a:rPr>
            </a:fld>
            <a:r>
              <a:rPr lang="zh-CN" altLang="en-US">
                <a:cs typeface="+mn-ea"/>
                <a:sym typeface="+mn-lt"/>
              </a:rPr>
              <a:t> </a:t>
            </a:r>
            <a:endParaRPr lang="zh-CN" altLang="en-US" dirty="0">
              <a:cs typeface="+mn-ea"/>
              <a:sym typeface="+mn-lt"/>
            </a:endParaRPr>
          </a:p>
        </p:txBody>
      </p:sp>
      <p:sp>
        <p:nvSpPr>
          <p:cNvPr id="5" name="矩形 4"/>
          <p:cNvSpPr/>
          <p:nvPr/>
        </p:nvSpPr>
        <p:spPr>
          <a:xfrm>
            <a:off x="0" y="0"/>
            <a:ext cx="12192000" cy="114046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8" name="矩形 7"/>
          <p:cNvSpPr/>
          <p:nvPr/>
        </p:nvSpPr>
        <p:spPr>
          <a:xfrm>
            <a:off x="0" y="6545580"/>
            <a:ext cx="12192000" cy="312420"/>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10" name="文本框 9"/>
          <p:cNvSpPr txBox="1"/>
          <p:nvPr/>
        </p:nvSpPr>
        <p:spPr>
          <a:xfrm>
            <a:off x="769631" y="2782669"/>
            <a:ext cx="7305589" cy="645160"/>
          </a:xfrm>
          <a:prstGeom prst="rect">
            <a:avLst/>
          </a:prstGeom>
          <a:noFill/>
        </p:spPr>
        <p:txBody>
          <a:bodyPr wrap="square" rtlCol="0">
            <a:spAutoFit/>
          </a:bodyPr>
          <a:lstStyle/>
          <a:p>
            <a:r>
              <a:rPr kumimoji="1" lang="zh-CN" altLang="en-US" sz="3600" b="1" dirty="0">
                <a:solidFill>
                  <a:schemeClr val="accent1"/>
                </a:solidFill>
                <a:latin typeface="微软雅黑" panose="020B0503020204020204" pitchFamily="34" charset="-122"/>
                <a:ea typeface="微软雅黑" panose="020B0503020204020204" pitchFamily="34" charset="-122"/>
              </a:rPr>
              <a:t>实验分析</a:t>
            </a:r>
            <a:endParaRPr kumimoji="1" lang="zh-CN" altLang="en-US" sz="3600" b="1" dirty="0">
              <a:solidFill>
                <a:schemeClr val="accent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811718" y="3318014"/>
            <a:ext cx="2831224" cy="338554"/>
          </a:xfrm>
          <a:prstGeom prst="rect">
            <a:avLst/>
          </a:prstGeom>
          <a:noFill/>
        </p:spPr>
        <p:txBody>
          <a:bodyPr wrap="none" rtlCol="0">
            <a:spAutoFit/>
          </a:bodyPr>
          <a:lstStyle/>
          <a:p>
            <a:r>
              <a:rPr lang="en-US" altLang="zh-CN" sz="1600" dirty="0">
                <a:solidFill>
                  <a:schemeClr val="bg1">
                    <a:lumMod val="65000"/>
                  </a:schemeClr>
                </a:solidFill>
              </a:rPr>
              <a:t>Intensive reading of literature</a:t>
            </a:r>
            <a:endParaRPr kumimoji="1" lang="zh-CN" altLang="en-US" sz="1600" dirty="0">
              <a:solidFill>
                <a:schemeClr val="bg1">
                  <a:lumMod val="65000"/>
                </a:schemeClr>
              </a:solidFill>
            </a:endParaRPr>
          </a:p>
        </p:txBody>
      </p:sp>
      <p:sp>
        <p:nvSpPr>
          <p:cNvPr id="28" name="文本框 27"/>
          <p:cNvSpPr txBox="1"/>
          <p:nvPr/>
        </p:nvSpPr>
        <p:spPr>
          <a:xfrm>
            <a:off x="1874038" y="456623"/>
            <a:ext cx="1955012" cy="584775"/>
          </a:xfrm>
          <a:prstGeom prst="rect">
            <a:avLst/>
          </a:prstGeom>
          <a:noFill/>
        </p:spPr>
        <p:txBody>
          <a:bodyPr wrap="square" rtlCol="0">
            <a:spAutoFit/>
          </a:bodyPr>
          <a:lstStyle/>
          <a:p>
            <a:pPr algn="dist"/>
            <a:r>
              <a:rPr lang="en-US" altLang="zh-CN" sz="3200" b="1" dirty="0">
                <a:solidFill>
                  <a:srgbClr val="FFFFFF">
                    <a:alpha val="31000"/>
                  </a:srgbClr>
                </a:solidFill>
                <a:latin typeface="Segoe UI" panose="020B0502040204020203"/>
                <a:ea typeface="微软雅黑 Light" panose="020B0502040204020203" charset="-122"/>
              </a:rPr>
              <a:t>Contents</a:t>
            </a:r>
            <a:endParaRPr lang="zh-CN" altLang="en-US" sz="3200" b="1" dirty="0">
              <a:solidFill>
                <a:srgbClr val="FFFFFF">
                  <a:alpha val="31000"/>
                </a:srgbClr>
              </a:solidFill>
              <a:latin typeface="Segoe UI" panose="020B0502040204020203"/>
              <a:ea typeface="微软雅黑 Light" panose="020B0502040204020203" charset="-122"/>
            </a:endParaRPr>
          </a:p>
        </p:txBody>
      </p:sp>
      <p:sp>
        <p:nvSpPr>
          <p:cNvPr id="29" name="文本框 28"/>
          <p:cNvSpPr txBox="1"/>
          <p:nvPr/>
        </p:nvSpPr>
        <p:spPr>
          <a:xfrm>
            <a:off x="501023" y="171621"/>
            <a:ext cx="1503036" cy="830997"/>
          </a:xfrm>
          <a:prstGeom prst="rect">
            <a:avLst/>
          </a:prstGeom>
          <a:noFill/>
        </p:spPr>
        <p:txBody>
          <a:bodyPr wrap="square" rtlCol="0">
            <a:spAutoFit/>
          </a:bodyPr>
          <a:lstStyle/>
          <a:p>
            <a:pPr algn="dist"/>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4800" b="1" dirty="0">
              <a:solidFill>
                <a:srgbClr val="FFFFFF"/>
              </a:solidFill>
              <a:latin typeface="微软雅黑" panose="020B0503020204020204" pitchFamily="34" charset="-122"/>
              <a:ea typeface="微软雅黑" panose="020B0503020204020204" pitchFamily="34" charset="-122"/>
            </a:endParaRPr>
          </a:p>
        </p:txBody>
      </p:sp>
      <p:pic>
        <p:nvPicPr>
          <p:cNvPr id="38" name="图片 37"/>
          <p:cNvPicPr>
            <a:picLocks noChangeAspect="1"/>
          </p:cNvPicPr>
          <p:nvPr/>
        </p:nvPicPr>
        <p:blipFill rotWithShape="1">
          <a:blip r:embed="rId2">
            <a:alphaModFix amt="10000"/>
            <a:extLst>
              <a:ext uri="{28A0092B-C50C-407E-A947-70E740481C1C}">
                <a14:useLocalDpi xmlns:a14="http://schemas.microsoft.com/office/drawing/2010/main" val="0"/>
              </a:ext>
            </a:extLst>
          </a:blip>
          <a:srcRect/>
          <a:stretch>
            <a:fillRect/>
          </a:stretch>
        </p:blipFill>
        <p:spPr>
          <a:xfrm>
            <a:off x="6246485" y="102069"/>
            <a:ext cx="5945514" cy="1067344"/>
          </a:xfrm>
          <a:prstGeom prst="rect">
            <a:avLst/>
          </a:prstGeom>
        </p:spPr>
      </p:pic>
      <p:pic>
        <p:nvPicPr>
          <p:cNvPr id="39" name="图片 38" descr="卡通人物&#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1249" y="329439"/>
            <a:ext cx="1814635" cy="511165"/>
          </a:xfrm>
          <a:prstGeom prst="rect">
            <a:avLst/>
          </a:prstGeom>
        </p:spPr>
      </p:pic>
      <p:sp>
        <p:nvSpPr>
          <p:cNvPr id="3" name="文本框 2"/>
          <p:cNvSpPr txBox="1"/>
          <p:nvPr/>
        </p:nvSpPr>
        <p:spPr>
          <a:xfrm>
            <a:off x="811718" y="3723503"/>
            <a:ext cx="9613900" cy="583565"/>
          </a:xfrm>
          <a:prstGeom prst="rect">
            <a:avLst/>
          </a:prstGeom>
          <a:noFill/>
        </p:spPr>
        <p:txBody>
          <a:bodyPr wrap="none" rtlCol="0">
            <a:spAutoFit/>
          </a:bodyPr>
          <a:lstStyle/>
          <a:p>
            <a:pPr algn="l"/>
            <a:r>
              <a:rPr kumimoji="1" lang="zh-CN" altLang="en-US" sz="3200" b="1" dirty="0">
                <a:solidFill>
                  <a:schemeClr val="accent3"/>
                </a:solidFill>
                <a:latin typeface="微软雅黑" panose="020B0503020204020204" pitchFamily="34" charset="-122"/>
                <a:ea typeface="微软雅黑" panose="020B0503020204020204" pitchFamily="34" charset="-122"/>
              </a:rPr>
              <a:t>基于eBPF框架的Linux内核安全检测功能设计与实现</a:t>
            </a:r>
            <a:endParaRPr kumimoji="1" lang="zh-CN" altLang="en-US" sz="3200" b="1" dirty="0">
              <a:solidFill>
                <a:schemeClr val="accent3"/>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descr="湖边有许多树&#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a:stretch>
            <a:fillRect/>
          </a:stretch>
        </p:blipFill>
        <p:spPr>
          <a:xfrm>
            <a:off x="0" y="1124878"/>
            <a:ext cx="12192000" cy="5431848"/>
          </a:xfrm>
          <a:prstGeom prst="rect">
            <a:avLst/>
          </a:prstGeom>
        </p:spPr>
      </p:pic>
      <p:sp>
        <p:nvSpPr>
          <p:cNvPr id="4" name="矩形 3"/>
          <p:cNvSpPr/>
          <p:nvPr/>
        </p:nvSpPr>
        <p:spPr>
          <a:xfrm>
            <a:off x="0" y="1135380"/>
            <a:ext cx="12192000" cy="5415280"/>
          </a:xfrm>
          <a:prstGeom prst="rect">
            <a:avLst/>
          </a:prstGeom>
          <a:gradFill>
            <a:gsLst>
              <a:gs pos="45000">
                <a:schemeClr val="bg1"/>
              </a:gs>
              <a:gs pos="100000">
                <a:schemeClr val="bg1">
                  <a:alpha val="65000"/>
                </a:schemeClr>
              </a:gs>
            </a:gsLst>
            <a:lin ang="0" scaled="1"/>
          </a:gradFill>
          <a:ln w="12700" cap="flat" cmpd="sng" algn="ctr">
            <a:noFill/>
            <a:prstDash val="solid"/>
            <a:miter lim="800000"/>
          </a:ln>
          <a:effectLst/>
        </p:spPr>
        <p:txBody>
          <a:bodyPr rtlCol="0" anchor="ctr"/>
          <a:lstStyle/>
          <a:p>
            <a:pPr marR="0" lvl="0" indent="0" algn="ctr" fontAlgn="auto">
              <a:lnSpc>
                <a:spcPct val="100000"/>
              </a:lnSpc>
              <a:spcBef>
                <a:spcPts val="0"/>
              </a:spcBef>
              <a:spcAft>
                <a:spcPts val="0"/>
              </a:spcAft>
              <a:buClrTx/>
              <a:buSzTx/>
              <a:buFontTx/>
              <a:buNone/>
            </a:pPr>
            <a:endParaRPr kumimoji="0" lang="zh-CN" altLang="en-US" b="1" i="0" u="none" strike="noStrike" kern="0" cap="none" spc="0" normalizeH="0" baseline="0" noProof="0" dirty="0">
              <a:ln>
                <a:noFill/>
              </a:ln>
              <a:solidFill>
                <a:srgbClr val="FFFFFF"/>
              </a:solidFill>
              <a:effectLst/>
              <a:uLnTx/>
              <a:uFillTx/>
              <a:latin typeface="Microsoft YaHei UI" panose="020B0503020204020204" pitchFamily="34" charset="-122"/>
              <a:ea typeface="Microsoft YaHei UI" panose="020B0503020204020204" pitchFamily="34" charset="-122"/>
            </a:endParaRPr>
          </a:p>
        </p:txBody>
      </p:sp>
      <p:sp>
        <p:nvSpPr>
          <p:cNvPr id="2" name="灯片编号占位符 9"/>
          <p:cNvSpPr txBox="1"/>
          <p:nvPr/>
        </p:nvSpPr>
        <p:spPr>
          <a:xfrm>
            <a:off x="4724400" y="6554292"/>
            <a:ext cx="2743200" cy="292196"/>
          </a:xfrm>
          <a:prstGeom prst="rect">
            <a:avLst/>
          </a:prstGeom>
        </p:spPr>
        <p:txBody>
          <a:bodyPr/>
          <a:lstStyle>
            <a:defPPr>
              <a:defRPr lang="zh-CN"/>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548B57D-AE10-4CF7-A9DF-59FEFA91B28E}" type="slidenum">
              <a:rPr lang="zh-CN" altLang="en-US" smtClean="0">
                <a:cs typeface="+mn-ea"/>
                <a:sym typeface="+mn-lt"/>
              </a:rPr>
            </a:fld>
            <a:r>
              <a:rPr lang="zh-CN" altLang="en-US">
                <a:cs typeface="+mn-ea"/>
                <a:sym typeface="+mn-lt"/>
              </a:rPr>
              <a:t> </a:t>
            </a:r>
            <a:endParaRPr lang="zh-CN" altLang="en-US" dirty="0">
              <a:cs typeface="+mn-ea"/>
              <a:sym typeface="+mn-lt"/>
            </a:endParaRPr>
          </a:p>
        </p:txBody>
      </p:sp>
      <p:sp>
        <p:nvSpPr>
          <p:cNvPr id="5" name="矩形 4"/>
          <p:cNvSpPr/>
          <p:nvPr/>
        </p:nvSpPr>
        <p:spPr>
          <a:xfrm>
            <a:off x="0" y="0"/>
            <a:ext cx="12192000" cy="114046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8" name="矩形 7"/>
          <p:cNvSpPr/>
          <p:nvPr/>
        </p:nvSpPr>
        <p:spPr>
          <a:xfrm>
            <a:off x="0" y="6545580"/>
            <a:ext cx="12192000" cy="312420"/>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10" name="文本框 9"/>
          <p:cNvSpPr txBox="1"/>
          <p:nvPr/>
        </p:nvSpPr>
        <p:spPr>
          <a:xfrm>
            <a:off x="769631" y="2782669"/>
            <a:ext cx="7305589" cy="645160"/>
          </a:xfrm>
          <a:prstGeom prst="rect">
            <a:avLst/>
          </a:prstGeom>
          <a:noFill/>
        </p:spPr>
        <p:txBody>
          <a:bodyPr wrap="square" rtlCol="0">
            <a:spAutoFit/>
          </a:bodyPr>
          <a:lstStyle/>
          <a:p>
            <a:r>
              <a:rPr kumimoji="1" lang="zh-CN" altLang="en-US" sz="3600" b="1" dirty="0">
                <a:solidFill>
                  <a:schemeClr val="accent1"/>
                </a:solidFill>
                <a:latin typeface="微软雅黑" panose="020B0503020204020204" pitchFamily="34" charset="-122"/>
                <a:ea typeface="微软雅黑" panose="020B0503020204020204" pitchFamily="34" charset="-122"/>
              </a:rPr>
              <a:t>背景</a:t>
            </a:r>
            <a:endParaRPr kumimoji="1" lang="zh-CN" altLang="en-US" sz="3600" b="1" dirty="0">
              <a:solidFill>
                <a:schemeClr val="accent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811718" y="3318014"/>
            <a:ext cx="1267460" cy="337185"/>
          </a:xfrm>
          <a:prstGeom prst="rect">
            <a:avLst/>
          </a:prstGeom>
          <a:noFill/>
        </p:spPr>
        <p:txBody>
          <a:bodyPr wrap="none" rtlCol="0">
            <a:spAutoFit/>
          </a:bodyPr>
          <a:lstStyle/>
          <a:p>
            <a:r>
              <a:rPr kumimoji="1" lang="en-US" altLang="zh-CN" sz="1600" dirty="0">
                <a:solidFill>
                  <a:schemeClr val="bg1">
                    <a:lumMod val="65000"/>
                  </a:schemeClr>
                </a:solidFill>
              </a:rPr>
              <a:t>Background</a:t>
            </a:r>
            <a:endParaRPr kumimoji="1" lang="zh-CN" altLang="en-US" sz="1600" dirty="0">
              <a:solidFill>
                <a:schemeClr val="bg1">
                  <a:lumMod val="65000"/>
                </a:schemeClr>
              </a:solidFill>
            </a:endParaRPr>
          </a:p>
        </p:txBody>
      </p:sp>
      <p:sp>
        <p:nvSpPr>
          <p:cNvPr id="28" name="文本框 27"/>
          <p:cNvSpPr txBox="1"/>
          <p:nvPr/>
        </p:nvSpPr>
        <p:spPr>
          <a:xfrm>
            <a:off x="1874038" y="456623"/>
            <a:ext cx="1955012" cy="584775"/>
          </a:xfrm>
          <a:prstGeom prst="rect">
            <a:avLst/>
          </a:prstGeom>
          <a:noFill/>
        </p:spPr>
        <p:txBody>
          <a:bodyPr wrap="square" rtlCol="0">
            <a:spAutoFit/>
          </a:bodyPr>
          <a:lstStyle/>
          <a:p>
            <a:pPr algn="dist"/>
            <a:r>
              <a:rPr lang="en-US" altLang="zh-CN" sz="3200" b="1" dirty="0">
                <a:solidFill>
                  <a:srgbClr val="FFFFFF">
                    <a:alpha val="31000"/>
                  </a:srgbClr>
                </a:solidFill>
                <a:latin typeface="Segoe UI" panose="020B0502040204020203"/>
                <a:ea typeface="微软雅黑 Light" panose="020B0502040204020203" charset="-122"/>
              </a:rPr>
              <a:t>Contents</a:t>
            </a:r>
            <a:endParaRPr lang="zh-CN" altLang="en-US" sz="3200" b="1" dirty="0">
              <a:solidFill>
                <a:srgbClr val="FFFFFF">
                  <a:alpha val="31000"/>
                </a:srgbClr>
              </a:solidFill>
              <a:latin typeface="Segoe UI" panose="020B0502040204020203"/>
              <a:ea typeface="微软雅黑 Light" panose="020B0502040204020203" charset="-122"/>
            </a:endParaRPr>
          </a:p>
        </p:txBody>
      </p:sp>
      <p:sp>
        <p:nvSpPr>
          <p:cNvPr id="29" name="文本框 28"/>
          <p:cNvSpPr txBox="1"/>
          <p:nvPr/>
        </p:nvSpPr>
        <p:spPr>
          <a:xfrm>
            <a:off x="501023" y="171621"/>
            <a:ext cx="1503036" cy="830997"/>
          </a:xfrm>
          <a:prstGeom prst="rect">
            <a:avLst/>
          </a:prstGeom>
          <a:noFill/>
        </p:spPr>
        <p:txBody>
          <a:bodyPr wrap="square" rtlCol="0">
            <a:spAutoFit/>
          </a:bodyPr>
          <a:lstStyle/>
          <a:p>
            <a:pPr algn="dist"/>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4800" b="1" dirty="0">
              <a:solidFill>
                <a:srgbClr val="FFFFFF"/>
              </a:solidFill>
              <a:latin typeface="微软雅黑" panose="020B0503020204020204" pitchFamily="34" charset="-122"/>
              <a:ea typeface="微软雅黑" panose="020B0503020204020204" pitchFamily="34" charset="-122"/>
            </a:endParaRPr>
          </a:p>
        </p:txBody>
      </p:sp>
      <p:pic>
        <p:nvPicPr>
          <p:cNvPr id="38" name="图片 37"/>
          <p:cNvPicPr>
            <a:picLocks noChangeAspect="1"/>
          </p:cNvPicPr>
          <p:nvPr/>
        </p:nvPicPr>
        <p:blipFill rotWithShape="1">
          <a:blip r:embed="rId2">
            <a:alphaModFix amt="10000"/>
            <a:extLst>
              <a:ext uri="{28A0092B-C50C-407E-A947-70E740481C1C}">
                <a14:useLocalDpi xmlns:a14="http://schemas.microsoft.com/office/drawing/2010/main" val="0"/>
              </a:ext>
            </a:extLst>
          </a:blip>
          <a:srcRect/>
          <a:stretch>
            <a:fillRect/>
          </a:stretch>
        </p:blipFill>
        <p:spPr>
          <a:xfrm>
            <a:off x="6246485" y="102069"/>
            <a:ext cx="5945514" cy="1067344"/>
          </a:xfrm>
          <a:prstGeom prst="rect">
            <a:avLst/>
          </a:prstGeom>
        </p:spPr>
      </p:pic>
      <p:pic>
        <p:nvPicPr>
          <p:cNvPr id="39" name="图片 38" descr="卡通人物&#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1249" y="329439"/>
            <a:ext cx="1814635" cy="511165"/>
          </a:xfrm>
          <a:prstGeom prst="rect">
            <a:avLst/>
          </a:prstGeom>
        </p:spPr>
      </p:pic>
      <p:sp>
        <p:nvSpPr>
          <p:cNvPr id="3" name="文本框 2"/>
          <p:cNvSpPr txBox="1"/>
          <p:nvPr/>
        </p:nvSpPr>
        <p:spPr>
          <a:xfrm>
            <a:off x="811718" y="3723503"/>
            <a:ext cx="9613900" cy="583565"/>
          </a:xfrm>
          <a:prstGeom prst="rect">
            <a:avLst/>
          </a:prstGeom>
          <a:noFill/>
        </p:spPr>
        <p:txBody>
          <a:bodyPr wrap="none" rtlCol="0">
            <a:spAutoFit/>
          </a:bodyPr>
          <a:lstStyle/>
          <a:p>
            <a:pPr algn="l"/>
            <a:r>
              <a:rPr kumimoji="1" lang="zh-CN" altLang="en-US" sz="3200" b="1" dirty="0">
                <a:solidFill>
                  <a:schemeClr val="accent3"/>
                </a:solidFill>
                <a:latin typeface="微软雅黑" panose="020B0503020204020204" pitchFamily="34" charset="-122"/>
                <a:ea typeface="微软雅黑" panose="020B0503020204020204" pitchFamily="34" charset="-122"/>
              </a:rPr>
              <a:t>基于eBPF框架的Linux内核安全检测功能设计与实现</a:t>
            </a:r>
            <a:endParaRPr kumimoji="1" lang="zh-CN" altLang="en-US" sz="3200" b="1" dirty="0">
              <a:solidFill>
                <a:schemeClr val="accent3"/>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en-US" altLang="zh-CN" sz="2400" b="1" dirty="0">
                <a:solidFill>
                  <a:schemeClr val="accent1"/>
                </a:solidFill>
                <a:latin typeface="+mj-ea"/>
                <a:ea typeface="+mj-ea"/>
              </a:rPr>
              <a:t>eBPF</a:t>
            </a:r>
            <a:r>
              <a:rPr lang="zh-CN" altLang="en-US" sz="2400" b="1" dirty="0">
                <a:solidFill>
                  <a:schemeClr val="accent1"/>
                </a:solidFill>
                <a:latin typeface="+mj-ea"/>
                <a:ea typeface="+mj-ea"/>
              </a:rPr>
              <a:t>安装</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3" name="文本框 2"/>
          <p:cNvSpPr txBox="1"/>
          <p:nvPr>
            <p:custDataLst>
              <p:tags r:id="rId3"/>
            </p:custDataLst>
          </p:nvPr>
        </p:nvSpPr>
        <p:spPr>
          <a:xfrm>
            <a:off x="578888" y="1046395"/>
            <a:ext cx="6871856" cy="830997"/>
          </a:xfrm>
          <a:prstGeom prst="rect">
            <a:avLst/>
          </a:prstGeom>
          <a:noFill/>
        </p:spPr>
        <p:txBody>
          <a:bodyPr wrap="square" rtlCol="0">
            <a:spAutoFit/>
          </a:bodyPr>
          <a:p>
            <a:r>
              <a:rPr lang="en-US" altLang="zh-CN" dirty="0" err="1">
                <a:latin typeface="微软雅黑" panose="020B0503020204020204" pitchFamily="34" charset="-122"/>
                <a:ea typeface="微软雅黑" panose="020B0503020204020204" pitchFamily="34" charset="-122"/>
              </a:rPr>
              <a:t>eBPF</a:t>
            </a:r>
            <a:r>
              <a:rPr lang="zh-CN" altLang="en-US" dirty="0">
                <a:latin typeface="微软雅黑" panose="020B0503020204020204" pitchFamily="34" charset="-122"/>
                <a:ea typeface="微软雅黑" panose="020B0503020204020204" pitchFamily="34" charset="-122"/>
              </a:rPr>
              <a:t>提供了</a:t>
            </a:r>
            <a:r>
              <a:rPr lang="en-US" altLang="zh-CN" dirty="0">
                <a:latin typeface="微软雅黑" panose="020B0503020204020204" pitchFamily="34" charset="-122"/>
                <a:ea typeface="微软雅黑" panose="020B0503020204020204" pitchFamily="34" charset="-122"/>
              </a:rPr>
              <a:t>BCC</a:t>
            </a:r>
            <a:r>
              <a:rPr lang="zh-CN" altLang="en-US" dirty="0">
                <a:latin typeface="微软雅黑" panose="020B0503020204020204" pitchFamily="34" charset="-122"/>
                <a:ea typeface="微软雅黑" panose="020B0503020204020204" pitchFamily="34" charset="-122"/>
              </a:rPr>
              <a:t>工具，可以使用</a:t>
            </a:r>
            <a:r>
              <a:rPr lang="en-US" altLang="zh-CN" dirty="0">
                <a:latin typeface="微软雅黑" panose="020B0503020204020204" pitchFamily="34" charset="-122"/>
                <a:ea typeface="微软雅黑" panose="020B0503020204020204" pitchFamily="34" charset="-122"/>
              </a:rPr>
              <a:t>Python</a:t>
            </a:r>
            <a:r>
              <a:rPr lang="zh-CN" altLang="en-US" dirty="0">
                <a:latin typeface="微软雅黑" panose="020B0503020204020204" pitchFamily="34" charset="-122"/>
                <a:ea typeface="微软雅黑" panose="020B0503020204020204" pitchFamily="34" charset="-122"/>
              </a:rPr>
              <a:t>编写代码后直接运行，仅需安装</a:t>
            </a:r>
            <a:r>
              <a:rPr lang="en-US" altLang="zh-CN" dirty="0">
                <a:latin typeface="微软雅黑" panose="020B0503020204020204" pitchFamily="34" charset="-122"/>
                <a:ea typeface="微软雅黑" panose="020B0503020204020204" pitchFamily="34" charset="-122"/>
              </a:rPr>
              <a:t>BCC</a:t>
            </a:r>
            <a:r>
              <a:rPr lang="zh-CN" altLang="en-US" dirty="0">
                <a:latin typeface="微软雅黑" panose="020B0503020204020204" pitchFamily="34" charset="-122"/>
                <a:ea typeface="微软雅黑" panose="020B0503020204020204" pitchFamily="34" charset="-122"/>
              </a:rPr>
              <a:t>组件</a:t>
            </a:r>
            <a:endParaRPr lang="en-US" altLang="zh-CN" dirty="0">
              <a:latin typeface="微软雅黑" panose="020B0503020204020204" pitchFamily="34" charset="-122"/>
              <a:ea typeface="微软雅黑" panose="020B0503020204020204" pitchFamily="34" charset="-122"/>
            </a:endParaRPr>
          </a:p>
          <a:p>
            <a:r>
              <a:rPr lang="en-US" altLang="zh-CN" sz="1200" dirty="0">
                <a:latin typeface="微软雅黑" panose="020B0503020204020204" pitchFamily="34" charset="-122"/>
                <a:ea typeface="微软雅黑" panose="020B0503020204020204" pitchFamily="34" charset="-122"/>
              </a:rPr>
              <a:t>https://github.com/iovisor/bcc/blob/master/INSTALL.md</a:t>
            </a:r>
            <a:endParaRPr lang="en-US" altLang="zh-CN" sz="12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custDataLst>
              <p:tags r:id="rId4"/>
            </p:custDataLst>
          </p:nvPr>
        </p:nvPicPr>
        <p:blipFill>
          <a:blip r:embed="rId5"/>
          <a:stretch>
            <a:fillRect/>
          </a:stretch>
        </p:blipFill>
        <p:spPr>
          <a:xfrm>
            <a:off x="8618855" y="1025525"/>
            <a:ext cx="2495550" cy="1744980"/>
          </a:xfrm>
          <a:prstGeom prst="rect">
            <a:avLst/>
          </a:prstGeom>
          <a:effectLst>
            <a:outerShdw blurRad="63500" sx="102000" sy="102000" algn="ctr" rotWithShape="0">
              <a:prstClr val="black">
                <a:alpha val="40000"/>
              </a:prstClr>
            </a:outerShdw>
          </a:effectLst>
        </p:spPr>
      </p:pic>
      <p:sp>
        <p:nvSpPr>
          <p:cNvPr id="9" name="文本框 8"/>
          <p:cNvSpPr txBox="1"/>
          <p:nvPr>
            <p:custDataLst>
              <p:tags r:id="rId6"/>
            </p:custDataLst>
          </p:nvPr>
        </p:nvSpPr>
        <p:spPr>
          <a:xfrm>
            <a:off x="646198" y="2927449"/>
            <a:ext cx="5430984" cy="645160"/>
          </a:xfrm>
          <a:prstGeom prst="rect">
            <a:avLst/>
          </a:prstGeom>
          <a:noFill/>
        </p:spPr>
        <p:txBody>
          <a:bodyPr wrap="square" rtlCol="0">
            <a:spAutoFit/>
          </a:bodyPr>
          <a:p>
            <a:r>
              <a:rPr lang="zh-CN" altLang="en-US" b="1" dirty="0">
                <a:latin typeface="微软雅黑" panose="020B0503020204020204" pitchFamily="34" charset="-122"/>
                <a:ea typeface="微软雅黑" panose="020B0503020204020204" pitchFamily="34" charset="-122"/>
              </a:rPr>
              <a:t>方式</a:t>
            </a:r>
            <a:r>
              <a:rPr lang="en-US" altLang="zh-CN" b="1"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：高版本</a:t>
            </a:r>
            <a:r>
              <a:rPr lang="en-US" altLang="zh-CN" dirty="0">
                <a:latin typeface="微软雅黑" panose="020B0503020204020204" pitchFamily="34" charset="-122"/>
                <a:ea typeface="微软雅黑" panose="020B0503020204020204" pitchFamily="34" charset="-122"/>
              </a:rPr>
              <a:t>Ubuntu</a:t>
            </a:r>
            <a:r>
              <a:rPr lang="zh-CN" altLang="en-US" dirty="0">
                <a:latin typeface="微软雅黑" panose="020B0503020204020204" pitchFamily="34" charset="-122"/>
                <a:ea typeface="微软雅黑" panose="020B0503020204020204" pitchFamily="34" charset="-122"/>
              </a:rPr>
              <a:t>直接安装，在</a:t>
            </a:r>
            <a:r>
              <a:rPr lang="en-US" altLang="zh-CN" dirty="0">
                <a:latin typeface="微软雅黑" panose="020B0503020204020204" pitchFamily="34" charset="-122"/>
                <a:ea typeface="微软雅黑" panose="020B0503020204020204" pitchFamily="34" charset="-122"/>
              </a:rPr>
              <a:t>Ubuntu18</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尝试失败，在</a:t>
            </a:r>
            <a:r>
              <a:rPr lang="en-US" altLang="zh-CN" dirty="0">
                <a:latin typeface="微软雅黑" panose="020B0503020204020204" pitchFamily="34" charset="-122"/>
                <a:ea typeface="微软雅黑" panose="020B0503020204020204" pitchFamily="34" charset="-122"/>
              </a:rPr>
              <a:t>22</a:t>
            </a:r>
            <a:r>
              <a:rPr lang="zh-CN" altLang="en-US" dirty="0">
                <a:latin typeface="微软雅黑" panose="020B0503020204020204" pitchFamily="34" charset="-122"/>
                <a:ea typeface="微软雅黑" panose="020B0503020204020204" pitchFamily="34" charset="-122"/>
              </a:rPr>
              <a:t>上成功</a:t>
            </a:r>
            <a:endParaRPr lang="en-US" altLang="zh-CN" sz="1200" dirty="0">
              <a:latin typeface="微软雅黑" panose="020B0503020204020204" pitchFamily="34" charset="-122"/>
              <a:ea typeface="微软雅黑" panose="020B0503020204020204" pitchFamily="34" charset="-122"/>
            </a:endParaRPr>
          </a:p>
        </p:txBody>
      </p:sp>
      <p:pic>
        <p:nvPicPr>
          <p:cNvPr id="13" name="图片 12"/>
          <p:cNvPicPr>
            <a:picLocks noChangeAspect="1"/>
          </p:cNvPicPr>
          <p:nvPr>
            <p:custDataLst>
              <p:tags r:id="rId7"/>
            </p:custDataLst>
          </p:nvPr>
        </p:nvPicPr>
        <p:blipFill>
          <a:blip r:embed="rId8"/>
          <a:stretch>
            <a:fillRect/>
          </a:stretch>
        </p:blipFill>
        <p:spPr>
          <a:xfrm>
            <a:off x="579120" y="3702685"/>
            <a:ext cx="5565140" cy="2073275"/>
          </a:xfrm>
          <a:prstGeom prst="rect">
            <a:avLst/>
          </a:prstGeom>
          <a:effectLst>
            <a:outerShdw blurRad="63500" sx="102000" sy="102000" algn="ctr" rotWithShape="0">
              <a:prstClr val="black">
                <a:alpha val="40000"/>
              </a:prstClr>
            </a:outerShdw>
          </a:effectLst>
        </p:spPr>
      </p:pic>
      <p:sp>
        <p:nvSpPr>
          <p:cNvPr id="14" name="文本框 13"/>
          <p:cNvSpPr txBox="1"/>
          <p:nvPr>
            <p:custDataLst>
              <p:tags r:id="rId9"/>
            </p:custDataLst>
          </p:nvPr>
        </p:nvSpPr>
        <p:spPr>
          <a:xfrm>
            <a:off x="6359236" y="2927449"/>
            <a:ext cx="5430984" cy="368300"/>
          </a:xfrm>
          <a:prstGeom prst="rect">
            <a:avLst/>
          </a:prstGeom>
          <a:noFill/>
        </p:spPr>
        <p:txBody>
          <a:bodyPr wrap="square" rtlCol="0">
            <a:spAutoFit/>
          </a:bodyPr>
          <a:p>
            <a:r>
              <a:rPr lang="zh-CN" altLang="en-US" b="1" dirty="0">
                <a:latin typeface="微软雅黑" panose="020B0503020204020204" pitchFamily="34" charset="-122"/>
                <a:ea typeface="微软雅黑" panose="020B0503020204020204" pitchFamily="34" charset="-122"/>
              </a:rPr>
              <a:t>方式</a:t>
            </a:r>
            <a:r>
              <a:rPr lang="en-US" altLang="zh-CN" b="1"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：源码编译，各</a:t>
            </a:r>
            <a:r>
              <a:rPr lang="en-US" altLang="zh-CN" dirty="0">
                <a:latin typeface="微软雅黑" panose="020B0503020204020204" pitchFamily="34" charset="-122"/>
                <a:ea typeface="微软雅黑" panose="020B0503020204020204" pitchFamily="34" charset="-122"/>
              </a:rPr>
              <a:t>Ubuntu</a:t>
            </a:r>
            <a:r>
              <a:rPr lang="zh-CN" altLang="en-US" dirty="0">
                <a:latin typeface="微软雅黑" panose="020B0503020204020204" pitchFamily="34" charset="-122"/>
                <a:ea typeface="微软雅黑" panose="020B0503020204020204" pitchFamily="34" charset="-122"/>
              </a:rPr>
              <a:t>系统版本均失败</a:t>
            </a:r>
            <a:endParaRPr lang="en-US" altLang="zh-CN" sz="1200" dirty="0">
              <a:latin typeface="微软雅黑" panose="020B0503020204020204" pitchFamily="34" charset="-122"/>
              <a:ea typeface="微软雅黑" panose="020B0503020204020204" pitchFamily="34" charset="-122"/>
            </a:endParaRPr>
          </a:p>
        </p:txBody>
      </p:sp>
      <p:pic>
        <p:nvPicPr>
          <p:cNvPr id="16" name="图片 15"/>
          <p:cNvPicPr>
            <a:picLocks noChangeAspect="1"/>
          </p:cNvPicPr>
          <p:nvPr>
            <p:custDataLst>
              <p:tags r:id="rId10"/>
            </p:custDataLst>
          </p:nvPr>
        </p:nvPicPr>
        <p:blipFill>
          <a:blip r:embed="rId11"/>
          <a:stretch>
            <a:fillRect/>
          </a:stretch>
        </p:blipFill>
        <p:spPr>
          <a:xfrm>
            <a:off x="6359236" y="3392430"/>
            <a:ext cx="5430984" cy="2904578"/>
          </a:xfrm>
          <a:prstGeom prst="rect">
            <a:avLst/>
          </a:prstGeom>
          <a:effectLst>
            <a:outerShdw blurRad="63500" sx="102000" sy="102000" algn="ctr" rotWithShape="0">
              <a:prstClr val="black">
                <a:alpha val="40000"/>
              </a:prstClr>
            </a:outerShdw>
          </a:effectLst>
        </p:spPr>
      </p:pic>
      <p:pic>
        <p:nvPicPr>
          <p:cNvPr id="18" name="图片 17"/>
          <p:cNvPicPr>
            <a:picLocks noChangeAspect="1"/>
          </p:cNvPicPr>
          <p:nvPr>
            <p:custDataLst>
              <p:tags r:id="rId12"/>
            </p:custDataLst>
          </p:nvPr>
        </p:nvPicPr>
        <p:blipFill>
          <a:blip r:embed="rId13"/>
          <a:stretch>
            <a:fillRect/>
          </a:stretch>
        </p:blipFill>
        <p:spPr>
          <a:xfrm>
            <a:off x="744623" y="2012515"/>
            <a:ext cx="4239492" cy="709838"/>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755" y="300355"/>
            <a:ext cx="7891145" cy="460375"/>
          </a:xfrm>
          <a:prstGeom prst="rect">
            <a:avLst/>
          </a:prstGeom>
          <a:noFill/>
        </p:spPr>
        <p:txBody>
          <a:bodyPr wrap="square" rtlCol="0">
            <a:sp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a:t>
            </a:r>
            <a:r>
              <a:rPr lang="en-US" altLang="zh-CN" sz="2400" b="1" dirty="0">
                <a:solidFill>
                  <a:schemeClr val="accent1"/>
                </a:solidFill>
                <a:latin typeface="+mj-ea"/>
                <a:ea typeface="+mj-ea"/>
              </a:rPr>
              <a:t>系统调用统计—以Socket次数为例</a:t>
            </a:r>
            <a:endParaRPr lang="en-US" altLang="zh-CN"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2" name="文本框 1"/>
          <p:cNvSpPr txBox="1"/>
          <p:nvPr>
            <p:custDataLst>
              <p:tags r:id="rId3"/>
            </p:custDataLst>
          </p:nvPr>
        </p:nvSpPr>
        <p:spPr>
          <a:xfrm>
            <a:off x="528660" y="1202941"/>
            <a:ext cx="4960218" cy="922020"/>
          </a:xfrm>
          <a:prstGeom prst="rect">
            <a:avLst/>
          </a:prstGeom>
          <a:noFill/>
        </p:spPr>
        <p:txBody>
          <a:bodyPr wrap="square" rtlCol="0">
            <a:spAutoFit/>
          </a:bodyPr>
          <a:p>
            <a:pPr indent="0" fontAlgn="auto">
              <a:lnSpc>
                <a:spcPct val="150000"/>
              </a:lnSpc>
            </a:pPr>
            <a:r>
              <a:rPr lang="zh-CN" altLang="en-US" b="1" dirty="0">
                <a:latin typeface="微软雅黑" panose="020B0503020204020204" pitchFamily="34" charset="-122"/>
                <a:ea typeface="微软雅黑" panose="020B0503020204020204" pitchFamily="34" charset="-122"/>
              </a:rPr>
              <a:t>可以在执行系统调用时插入一些代码，输出日志或统计信息，例如时间统计、次数统计等</a:t>
            </a:r>
            <a:endParaRPr lang="en-US" altLang="zh-CN" b="1"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custDataLst>
              <p:tags r:id="rId4"/>
            </p:custDataLst>
          </p:nvPr>
        </p:nvPicPr>
        <p:blipFill>
          <a:blip r:embed="rId5"/>
          <a:stretch>
            <a:fillRect/>
          </a:stretch>
        </p:blipFill>
        <p:spPr>
          <a:xfrm>
            <a:off x="184107" y="2695453"/>
            <a:ext cx="5663635" cy="2305050"/>
          </a:xfrm>
          <a:prstGeom prst="rect">
            <a:avLst/>
          </a:prstGeom>
          <a:effectLst>
            <a:outerShdw blurRad="63500" sx="102000" sy="102000" algn="ctr" rotWithShape="0">
              <a:prstClr val="black">
                <a:alpha val="40000"/>
              </a:prstClr>
            </a:outerShdw>
          </a:effectLst>
        </p:spPr>
      </p:pic>
      <p:pic>
        <p:nvPicPr>
          <p:cNvPr id="12" name="图片 11"/>
          <p:cNvPicPr>
            <a:picLocks noChangeAspect="1"/>
          </p:cNvPicPr>
          <p:nvPr>
            <p:custDataLst>
              <p:tags r:id="rId6"/>
            </p:custDataLst>
          </p:nvPr>
        </p:nvPicPr>
        <p:blipFill>
          <a:blip r:embed="rId7"/>
          <a:stretch>
            <a:fillRect/>
          </a:stretch>
        </p:blipFill>
        <p:spPr>
          <a:xfrm>
            <a:off x="5981700" y="961806"/>
            <a:ext cx="6134100" cy="5772150"/>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5813797" cy="829945"/>
          </a:xfrm>
          <a:prstGeom prst="rect">
            <a:avLst/>
          </a:prstGeom>
          <a:noFill/>
        </p:spPr>
        <p:txBody>
          <a:bodyPr wrap="square" rtlCol="0">
            <a:no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eBPF</a:t>
            </a:r>
            <a:r>
              <a:rPr lang="zh-CN" altLang="en-US" sz="2400" b="1" dirty="0">
                <a:solidFill>
                  <a:schemeClr val="accent1"/>
                </a:solidFill>
                <a:latin typeface="+mj-ea"/>
                <a:ea typeface="+mj-ea"/>
              </a:rPr>
              <a:t>实时持续跟踪进程文件记录</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pic>
        <p:nvPicPr>
          <p:cNvPr id="9" name="图片 8" descr="upload_post_object_v2_791343341"/>
          <p:cNvPicPr>
            <a:picLocks noChangeAspect="1"/>
          </p:cNvPicPr>
          <p:nvPr/>
        </p:nvPicPr>
        <p:blipFill>
          <a:blip r:embed="rId3"/>
          <a:stretch>
            <a:fillRect/>
          </a:stretch>
        </p:blipFill>
        <p:spPr>
          <a:xfrm>
            <a:off x="6089473" y="1289410"/>
            <a:ext cx="5864779" cy="4222897"/>
          </a:xfrm>
          <a:prstGeom prst="rect">
            <a:avLst/>
          </a:prstGeom>
          <a:effectLst>
            <a:outerShdw blurRad="63500" sx="102000" sy="102000" algn="ctr" rotWithShape="0">
              <a:prstClr val="black">
                <a:alpha val="40000"/>
              </a:prstClr>
            </a:outerShdw>
          </a:effectLst>
        </p:spPr>
      </p:pic>
      <p:pic>
        <p:nvPicPr>
          <p:cNvPr id="11" name="图片 10" descr="upload_post_object_v2_625345447"/>
          <p:cNvPicPr>
            <a:picLocks noChangeAspect="1"/>
          </p:cNvPicPr>
          <p:nvPr/>
        </p:nvPicPr>
        <p:blipFill>
          <a:blip r:embed="rId4"/>
          <a:srcRect r="461" b="38919"/>
          <a:stretch>
            <a:fillRect/>
          </a:stretch>
        </p:blipFill>
        <p:spPr>
          <a:xfrm>
            <a:off x="528955" y="1289685"/>
            <a:ext cx="5480685" cy="2189480"/>
          </a:xfrm>
          <a:prstGeom prst="rect">
            <a:avLst/>
          </a:prstGeom>
          <a:effectLst>
            <a:outerShdw blurRad="63500" sx="102000" sy="102000" algn="ctr" rotWithShape="0">
              <a:prstClr val="black">
                <a:alpha val="40000"/>
              </a:prstClr>
            </a:outerShdw>
          </a:effectLst>
        </p:spPr>
      </p:pic>
      <p:pic>
        <p:nvPicPr>
          <p:cNvPr id="4" name="图片 3" descr="upload_post_object_v2_848551642"/>
          <p:cNvPicPr>
            <a:picLocks noChangeAspect="1"/>
          </p:cNvPicPr>
          <p:nvPr/>
        </p:nvPicPr>
        <p:blipFill>
          <a:blip r:embed="rId5"/>
          <a:stretch>
            <a:fillRect/>
          </a:stretch>
        </p:blipFill>
        <p:spPr>
          <a:xfrm>
            <a:off x="622300" y="4503420"/>
            <a:ext cx="5069840" cy="1009015"/>
          </a:xfrm>
          <a:prstGeom prst="rect">
            <a:avLst/>
          </a:prstGeom>
          <a:effectLst>
            <a:outerShdw blurRad="63500" sx="102000" sy="102000" algn="ctr" rotWithShape="0">
              <a:prstClr val="black">
                <a:alpha val="40000"/>
              </a:prstClr>
            </a:outerShdw>
          </a:effectLst>
        </p:spPr>
      </p:pic>
      <p:pic>
        <p:nvPicPr>
          <p:cNvPr id="2" name="图片 1" descr="upload_post_object_v2_454810225"/>
          <p:cNvPicPr>
            <a:picLocks noChangeAspect="1"/>
          </p:cNvPicPr>
          <p:nvPr/>
        </p:nvPicPr>
        <p:blipFill>
          <a:blip r:embed="rId6"/>
          <a:stretch>
            <a:fillRect/>
          </a:stretch>
        </p:blipFill>
        <p:spPr>
          <a:xfrm>
            <a:off x="229235" y="5742940"/>
            <a:ext cx="8504555" cy="951865"/>
          </a:xfrm>
          <a:prstGeom prst="rect">
            <a:avLst/>
          </a:prstGeom>
          <a:effectLst>
            <a:outerShdw blurRad="63500" sx="102000" sy="102000" algn="ctr" rotWithShape="0">
              <a:prstClr val="black">
                <a:alpha val="40000"/>
              </a:prstClr>
            </a:outerShdw>
          </a:effectLst>
        </p:spPr>
      </p:pic>
      <p:sp>
        <p:nvSpPr>
          <p:cNvPr id="10" name="文本框 9"/>
          <p:cNvSpPr txBox="1"/>
          <p:nvPr/>
        </p:nvSpPr>
        <p:spPr>
          <a:xfrm>
            <a:off x="622300" y="894715"/>
            <a:ext cx="6096000" cy="368300"/>
          </a:xfrm>
          <a:prstGeom prst="rect">
            <a:avLst/>
          </a:prstGeom>
          <a:noFill/>
        </p:spPr>
        <p:txBody>
          <a:bodyPr wrap="square" rtlCol="0" anchor="t">
            <a:spAutoFit/>
          </a:bodyPr>
          <a:p>
            <a:r>
              <a:rPr lang="en-US" altLang="zh-CN" b="1">
                <a:sym typeface="+mn-ea"/>
              </a:rPr>
              <a:t>1. </a:t>
            </a:r>
            <a:r>
              <a:rPr lang="zh-CN" altLang="en-US" b="1">
                <a:sym typeface="+mn-ea"/>
              </a:rPr>
              <a:t>跟踪文件打开的信息</a:t>
            </a:r>
            <a:endParaRPr lang="zh-CN" altLang="en-US" b="1">
              <a:sym typeface="+mn-ea"/>
            </a:endParaRPr>
          </a:p>
        </p:txBody>
      </p:sp>
      <p:sp>
        <p:nvSpPr>
          <p:cNvPr id="12" name="文本框 11"/>
          <p:cNvSpPr txBox="1"/>
          <p:nvPr>
            <p:custDataLst>
              <p:tags r:id="rId7"/>
            </p:custDataLst>
          </p:nvPr>
        </p:nvSpPr>
        <p:spPr>
          <a:xfrm>
            <a:off x="622300" y="4041775"/>
            <a:ext cx="6096000" cy="368300"/>
          </a:xfrm>
          <a:prstGeom prst="rect">
            <a:avLst/>
          </a:prstGeom>
          <a:noFill/>
        </p:spPr>
        <p:txBody>
          <a:bodyPr wrap="square" rtlCol="0" anchor="t">
            <a:spAutoFit/>
          </a:bodyPr>
          <a:p>
            <a:r>
              <a:rPr lang="en-US" altLang="zh-CN" b="1">
                <a:sym typeface="+mn-ea"/>
              </a:rPr>
              <a:t>2. </a:t>
            </a:r>
            <a:r>
              <a:rPr lang="zh-CN" altLang="en-US" b="1">
                <a:sym typeface="+mn-ea"/>
              </a:rPr>
              <a:t>支持</a:t>
            </a:r>
            <a:r>
              <a:rPr lang="en-US" altLang="zh-CN" b="1">
                <a:sym typeface="+mn-ea"/>
              </a:rPr>
              <a:t>PID</a:t>
            </a:r>
            <a:r>
              <a:rPr lang="zh-CN" altLang="en-US" b="1">
                <a:sym typeface="+mn-ea"/>
              </a:rPr>
              <a:t>过滤版本</a:t>
            </a:r>
            <a:endParaRPr lang="zh-CN" altLang="en-US" b="1">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5813797" cy="829945"/>
          </a:xfrm>
          <a:prstGeom prst="rect">
            <a:avLst/>
          </a:prstGeom>
          <a:noFill/>
        </p:spPr>
        <p:txBody>
          <a:bodyPr wrap="square" rtlCol="0">
            <a:no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eBPF</a:t>
            </a:r>
            <a:r>
              <a:rPr lang="zh-CN" altLang="en-US" sz="2400" b="1" dirty="0">
                <a:solidFill>
                  <a:schemeClr val="accent1"/>
                </a:solidFill>
                <a:latin typeface="+mj-ea"/>
                <a:ea typeface="+mj-ea"/>
              </a:rPr>
              <a:t>实时持续跟踪进程文件记录</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pic>
        <p:nvPicPr>
          <p:cNvPr id="3" name="图片 2" descr="upload_post_object_v2_505279099"/>
          <p:cNvPicPr>
            <a:picLocks noChangeAspect="1"/>
          </p:cNvPicPr>
          <p:nvPr/>
        </p:nvPicPr>
        <p:blipFill>
          <a:blip r:embed="rId3"/>
          <a:srcRect r="10393"/>
          <a:stretch>
            <a:fillRect/>
          </a:stretch>
        </p:blipFill>
        <p:spPr>
          <a:xfrm>
            <a:off x="6089015" y="1509395"/>
            <a:ext cx="5272405" cy="4956810"/>
          </a:xfrm>
          <a:prstGeom prst="rect">
            <a:avLst/>
          </a:prstGeom>
          <a:effectLst>
            <a:outerShdw blurRad="63500" sx="102000" sy="102000" algn="ctr" rotWithShape="0">
              <a:prstClr val="black">
                <a:alpha val="40000"/>
              </a:prstClr>
            </a:outerShdw>
          </a:effectLst>
        </p:spPr>
      </p:pic>
      <p:pic>
        <p:nvPicPr>
          <p:cNvPr id="9" name="图片 8" descr="upload_post_object_v2_787074484"/>
          <p:cNvPicPr>
            <a:picLocks noChangeAspect="1"/>
          </p:cNvPicPr>
          <p:nvPr/>
        </p:nvPicPr>
        <p:blipFill>
          <a:blip r:embed="rId4"/>
          <a:stretch>
            <a:fillRect/>
          </a:stretch>
        </p:blipFill>
        <p:spPr>
          <a:xfrm>
            <a:off x="831215" y="1435735"/>
            <a:ext cx="4878705" cy="5114290"/>
          </a:xfrm>
          <a:prstGeom prst="rect">
            <a:avLst/>
          </a:prstGeom>
          <a:effectLst>
            <a:outerShdw blurRad="63500" sx="102000" sy="102000" algn="ctr" rotWithShape="0">
              <a:prstClr val="black">
                <a:alpha val="40000"/>
              </a:prstClr>
            </a:outerShdw>
          </a:effectLst>
        </p:spPr>
      </p:pic>
      <p:sp>
        <p:nvSpPr>
          <p:cNvPr id="10" name="文本框 9"/>
          <p:cNvSpPr txBox="1"/>
          <p:nvPr userDrawn="1"/>
        </p:nvSpPr>
        <p:spPr>
          <a:xfrm>
            <a:off x="687944" y="967980"/>
            <a:ext cx="3295963" cy="368300"/>
          </a:xfrm>
          <a:prstGeom prst="rect">
            <a:avLst/>
          </a:prstGeom>
        </p:spPr>
        <p:txBody>
          <a:bodyPr wrap="none" rtlCol="0">
            <a:noAutofit/>
          </a:bodyPr>
          <a:p>
            <a:r>
              <a:rPr lang="en-US" altLang="zh-CN" b="1"/>
              <a:t>3. </a:t>
            </a:r>
            <a:r>
              <a:rPr lang="zh-CN" altLang="en-US" b="1"/>
              <a:t>跟踪打开文件和文件返回结果的记录</a:t>
            </a:r>
            <a:endParaRPr lang="zh-CN" altLang="en-US" b="1"/>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755" y="300355"/>
            <a:ext cx="7210425" cy="460375"/>
          </a:xfrm>
          <a:prstGeom prst="rect">
            <a:avLst/>
          </a:prstGeom>
          <a:noFill/>
        </p:spPr>
        <p:txBody>
          <a:bodyPr wrap="square" rtlCol="0">
            <a:sp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的最小权限控制</a:t>
            </a:r>
            <a:r>
              <a:rPr lang="en-US" altLang="zh-CN" sz="2400" b="1" dirty="0">
                <a:solidFill>
                  <a:schemeClr val="accent1"/>
                </a:solidFill>
                <a:latin typeface="+mj-ea"/>
                <a:ea typeface="+mj-ea"/>
              </a:rPr>
              <a:t>—sysfilter</a:t>
            </a:r>
            <a:endParaRPr lang="en-US" altLang="zh-CN"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2" name="文本框 1"/>
          <p:cNvSpPr txBox="1"/>
          <p:nvPr>
            <p:custDataLst>
              <p:tags r:id="rId3"/>
            </p:custDataLst>
          </p:nvPr>
        </p:nvSpPr>
        <p:spPr>
          <a:xfrm>
            <a:off x="701675" y="976545"/>
            <a:ext cx="10401299" cy="922020"/>
          </a:xfrm>
          <a:prstGeom prst="rect">
            <a:avLst/>
          </a:prstGeom>
          <a:noFill/>
        </p:spPr>
        <p:txBody>
          <a:bodyPr wrap="square" rtlCol="0">
            <a:spAutoFit/>
          </a:bodyPr>
          <a:p>
            <a:pPr indent="0" fontAlgn="auto">
              <a:lnSpc>
                <a:spcPct val="150000"/>
              </a:lnSpc>
            </a:pPr>
            <a:r>
              <a:rPr lang="en-US" altLang="zh-CN" b="1" dirty="0">
                <a:latin typeface="微软雅黑" panose="020B0503020204020204" pitchFamily="34" charset="-122"/>
                <a:ea typeface="微软雅黑" panose="020B0503020204020204" pitchFamily="34" charset="-122"/>
              </a:rPr>
              <a:t>System call</a:t>
            </a:r>
            <a:r>
              <a:rPr lang="zh-CN" altLang="en-US" b="1" dirty="0">
                <a:latin typeface="微软雅黑" panose="020B0503020204020204" pitchFamily="34" charset="-122"/>
                <a:ea typeface="微软雅黑" panose="020B0503020204020204" pitchFamily="34" charset="-122"/>
              </a:rPr>
              <a:t>的使用不受约束，可以通过代码分析，得到最小的</a:t>
            </a:r>
            <a:r>
              <a:rPr lang="en-US" altLang="zh-CN" b="1" dirty="0" err="1">
                <a:latin typeface="微软雅黑" panose="020B0503020204020204" pitchFamily="34" charset="-122"/>
                <a:ea typeface="微软雅黑" panose="020B0503020204020204" pitchFamily="34" charset="-122"/>
              </a:rPr>
              <a:t>syscall</a:t>
            </a:r>
            <a:r>
              <a:rPr lang="zh-CN" altLang="en-US" b="1" dirty="0">
                <a:latin typeface="微软雅黑" panose="020B0503020204020204" pitchFamily="34" charset="-122"/>
                <a:ea typeface="微软雅黑" panose="020B0503020204020204" pitchFamily="34" charset="-122"/>
              </a:rPr>
              <a:t>集合，之后通过</a:t>
            </a:r>
            <a:r>
              <a:rPr lang="en-US" altLang="zh-CN" b="1" dirty="0" err="1">
                <a:latin typeface="微软雅黑" panose="020B0503020204020204" pitchFamily="34" charset="-122"/>
                <a:ea typeface="微软雅黑" panose="020B0503020204020204" pitchFamily="34" charset="-122"/>
              </a:rPr>
              <a:t>eBPF</a:t>
            </a:r>
            <a:r>
              <a:rPr lang="zh-CN" altLang="en-US" b="1" dirty="0">
                <a:latin typeface="微软雅黑" panose="020B0503020204020204" pitchFamily="34" charset="-122"/>
                <a:ea typeface="微软雅黑" panose="020B0503020204020204" pitchFamily="34" charset="-122"/>
              </a:rPr>
              <a:t>控制</a:t>
            </a:r>
            <a:r>
              <a:rPr lang="en-US" altLang="zh-CN" b="1" dirty="0" err="1">
                <a:latin typeface="微软雅黑" panose="020B0503020204020204" pitchFamily="34" charset="-122"/>
                <a:ea typeface="微软雅黑" panose="020B0503020204020204" pitchFamily="34" charset="-122"/>
              </a:rPr>
              <a:t>syscall</a:t>
            </a:r>
            <a:r>
              <a:rPr lang="zh-CN" altLang="en-US" b="1" dirty="0">
                <a:latin typeface="微软雅黑" panose="020B0503020204020204" pitchFamily="34" charset="-122"/>
                <a:ea typeface="微软雅黑" panose="020B0503020204020204" pitchFamily="34" charset="-122"/>
              </a:rPr>
              <a:t>的使用</a:t>
            </a:r>
            <a:endParaRPr lang="en-US" altLang="zh-CN" b="1"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custDataLst>
              <p:tags r:id="rId4"/>
            </p:custDataLst>
          </p:nvPr>
        </p:nvPicPr>
        <p:blipFill rotWithShape="1">
          <a:blip r:embed="rId5"/>
          <a:srcRect r="34667"/>
          <a:stretch>
            <a:fillRect/>
          </a:stretch>
        </p:blipFill>
        <p:spPr>
          <a:xfrm>
            <a:off x="6561464" y="1611780"/>
            <a:ext cx="5084758" cy="4966856"/>
          </a:xfrm>
          <a:prstGeom prst="rect">
            <a:avLst/>
          </a:prstGeom>
          <a:effectLst>
            <a:outerShdw blurRad="63500" sx="102000" sy="102000" algn="ctr" rotWithShape="0">
              <a:prstClr val="black">
                <a:alpha val="40000"/>
              </a:prstClr>
            </a:outerShdw>
          </a:effectLst>
        </p:spPr>
      </p:pic>
      <p:pic>
        <p:nvPicPr>
          <p:cNvPr id="11" name="图片 10"/>
          <p:cNvPicPr>
            <a:picLocks noChangeAspect="1"/>
          </p:cNvPicPr>
          <p:nvPr>
            <p:custDataLst>
              <p:tags r:id="rId6"/>
            </p:custDataLst>
          </p:nvPr>
        </p:nvPicPr>
        <p:blipFill>
          <a:blip r:embed="rId7"/>
          <a:stretch>
            <a:fillRect/>
          </a:stretch>
        </p:blipFill>
        <p:spPr>
          <a:xfrm>
            <a:off x="269121" y="3364329"/>
            <a:ext cx="6150899" cy="1918930"/>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zh-CN" altLang="en-US" sz="2400" b="1" dirty="0">
                <a:solidFill>
                  <a:schemeClr val="accent1"/>
                </a:solidFill>
                <a:latin typeface="+mj-ea"/>
                <a:ea typeface="+mj-ea"/>
              </a:rPr>
              <a:t>基于</a:t>
            </a:r>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a:t>
            </a:r>
            <a:r>
              <a:rPr lang="en-US" altLang="zh-CN" sz="2400" b="1" dirty="0">
                <a:solidFill>
                  <a:schemeClr val="accent1"/>
                </a:solidFill>
                <a:latin typeface="+mj-ea"/>
                <a:ea typeface="+mj-ea"/>
              </a:rPr>
              <a:t>DDoS</a:t>
            </a:r>
            <a:r>
              <a:rPr lang="zh-CN" altLang="en-US" sz="2400" b="1" dirty="0">
                <a:solidFill>
                  <a:schemeClr val="accent1"/>
                </a:solidFill>
                <a:latin typeface="+mj-ea"/>
                <a:ea typeface="+mj-ea"/>
              </a:rPr>
              <a:t>防护</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2" name="文本框 1"/>
          <p:cNvSpPr txBox="1"/>
          <p:nvPr>
            <p:custDataLst>
              <p:tags r:id="rId3"/>
            </p:custDataLst>
          </p:nvPr>
        </p:nvSpPr>
        <p:spPr>
          <a:xfrm>
            <a:off x="535940" y="1182370"/>
            <a:ext cx="5344160" cy="922020"/>
          </a:xfrm>
          <a:prstGeom prst="rect">
            <a:avLst/>
          </a:prstGeom>
          <a:noFill/>
        </p:spPr>
        <p:txBody>
          <a:bodyPr wrap="square" rtlCol="0">
            <a:spAutoFit/>
          </a:bodyPr>
          <a:p>
            <a:pPr indent="0" fontAlgn="auto">
              <a:lnSpc>
                <a:spcPct val="150000"/>
              </a:lnSpc>
            </a:pPr>
            <a:r>
              <a:rPr lang="zh-CN" altLang="en-US" b="1" dirty="0">
                <a:latin typeface="微软雅黑" panose="020B0503020204020204" pitchFamily="34" charset="-122"/>
                <a:ea typeface="微软雅黑" panose="020B0503020204020204" pitchFamily="34" charset="-122"/>
              </a:rPr>
              <a:t>通过检测在连续一段时间内的包数量监测</a:t>
            </a:r>
            <a:r>
              <a:rPr lang="en-US" altLang="zh-CN" b="1" dirty="0">
                <a:latin typeface="微软雅黑" panose="020B0503020204020204" pitchFamily="34" charset="-122"/>
                <a:ea typeface="微软雅黑" panose="020B0503020204020204" pitchFamily="34" charset="-122"/>
              </a:rPr>
              <a:t>DDOS</a:t>
            </a:r>
            <a:r>
              <a:rPr lang="zh-CN" altLang="en-US" b="1" dirty="0">
                <a:latin typeface="微软雅黑" panose="020B0503020204020204" pitchFamily="34" charset="-122"/>
                <a:ea typeface="微软雅黑" panose="020B0503020204020204" pitchFamily="34" charset="-122"/>
              </a:rPr>
              <a:t>攻击，也可以在监测到</a:t>
            </a:r>
            <a:r>
              <a:rPr lang="en-US" altLang="zh-CN" b="1" dirty="0">
                <a:latin typeface="微软雅黑" panose="020B0503020204020204" pitchFamily="34" charset="-122"/>
                <a:ea typeface="微软雅黑" panose="020B0503020204020204" pitchFamily="34" charset="-122"/>
              </a:rPr>
              <a:t>DDOS</a:t>
            </a:r>
            <a:r>
              <a:rPr lang="zh-CN" altLang="en-US" b="1" dirty="0">
                <a:latin typeface="微软雅黑" panose="020B0503020204020204" pitchFamily="34" charset="-122"/>
                <a:ea typeface="微软雅黑" panose="020B0503020204020204" pitchFamily="34" charset="-122"/>
              </a:rPr>
              <a:t>攻击后过滤这些报文。</a:t>
            </a:r>
            <a:endParaRPr lang="en-US" altLang="zh-CN" b="1"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custDataLst>
              <p:tags r:id="rId4"/>
            </p:custDataLst>
          </p:nvPr>
        </p:nvPicPr>
        <p:blipFill>
          <a:blip r:embed="rId5"/>
          <a:stretch>
            <a:fillRect/>
          </a:stretch>
        </p:blipFill>
        <p:spPr>
          <a:xfrm>
            <a:off x="115570" y="2755464"/>
            <a:ext cx="6000034" cy="2239548"/>
          </a:xfrm>
          <a:prstGeom prst="rect">
            <a:avLst/>
          </a:prstGeom>
          <a:effectLst>
            <a:outerShdw blurRad="63500" sx="102000" sy="102000" algn="ctr" rotWithShape="0">
              <a:prstClr val="black">
                <a:alpha val="40000"/>
              </a:prstClr>
            </a:outerShdw>
          </a:effectLst>
        </p:spPr>
      </p:pic>
      <p:pic>
        <p:nvPicPr>
          <p:cNvPr id="11" name="图片 10"/>
          <p:cNvPicPr>
            <a:picLocks noChangeAspect="1"/>
          </p:cNvPicPr>
          <p:nvPr>
            <p:custDataLst>
              <p:tags r:id="rId6"/>
            </p:custDataLst>
          </p:nvPr>
        </p:nvPicPr>
        <p:blipFill>
          <a:blip r:embed="rId7"/>
          <a:stretch>
            <a:fillRect/>
          </a:stretch>
        </p:blipFill>
        <p:spPr>
          <a:xfrm>
            <a:off x="6191968" y="895350"/>
            <a:ext cx="5676900" cy="5753100"/>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descr="湖边有许多树&#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a:stretch>
            <a:fillRect/>
          </a:stretch>
        </p:blipFill>
        <p:spPr>
          <a:xfrm>
            <a:off x="0" y="1124878"/>
            <a:ext cx="12192000" cy="5431848"/>
          </a:xfrm>
          <a:prstGeom prst="rect">
            <a:avLst/>
          </a:prstGeom>
        </p:spPr>
      </p:pic>
      <p:sp>
        <p:nvSpPr>
          <p:cNvPr id="4" name="矩形 3"/>
          <p:cNvSpPr/>
          <p:nvPr/>
        </p:nvSpPr>
        <p:spPr>
          <a:xfrm>
            <a:off x="0" y="1135380"/>
            <a:ext cx="12192000" cy="5415280"/>
          </a:xfrm>
          <a:prstGeom prst="rect">
            <a:avLst/>
          </a:prstGeom>
          <a:gradFill>
            <a:gsLst>
              <a:gs pos="45000">
                <a:schemeClr val="bg1"/>
              </a:gs>
              <a:gs pos="100000">
                <a:schemeClr val="bg1">
                  <a:alpha val="65000"/>
                </a:schemeClr>
              </a:gs>
            </a:gsLst>
            <a:lin ang="0" scaled="1"/>
          </a:gradFill>
          <a:ln w="12700" cap="flat" cmpd="sng" algn="ctr">
            <a:noFill/>
            <a:prstDash val="solid"/>
            <a:miter lim="800000"/>
          </a:ln>
          <a:effectLst/>
        </p:spPr>
        <p:txBody>
          <a:bodyPr rtlCol="0" anchor="ctr"/>
          <a:lstStyle/>
          <a:p>
            <a:pPr marR="0" lvl="0" indent="0" algn="ctr" fontAlgn="auto">
              <a:lnSpc>
                <a:spcPct val="100000"/>
              </a:lnSpc>
              <a:spcBef>
                <a:spcPts val="0"/>
              </a:spcBef>
              <a:spcAft>
                <a:spcPts val="0"/>
              </a:spcAft>
              <a:buClrTx/>
              <a:buSzTx/>
              <a:buFontTx/>
              <a:buNone/>
            </a:pPr>
            <a:endParaRPr kumimoji="0" lang="zh-CN" altLang="en-US" b="1" i="0" u="none" strike="noStrike" kern="0" cap="none" spc="0" normalizeH="0" baseline="0" noProof="0" dirty="0">
              <a:ln>
                <a:noFill/>
              </a:ln>
              <a:solidFill>
                <a:srgbClr val="FFFFFF"/>
              </a:solidFill>
              <a:effectLst/>
              <a:uLnTx/>
              <a:uFillTx/>
              <a:latin typeface="Microsoft YaHei UI" panose="020B0503020204020204" pitchFamily="34" charset="-122"/>
              <a:ea typeface="Microsoft YaHei UI" panose="020B0503020204020204" pitchFamily="34" charset="-122"/>
            </a:endParaRPr>
          </a:p>
        </p:txBody>
      </p:sp>
      <p:sp>
        <p:nvSpPr>
          <p:cNvPr id="2" name="灯片编号占位符 9"/>
          <p:cNvSpPr txBox="1"/>
          <p:nvPr/>
        </p:nvSpPr>
        <p:spPr>
          <a:xfrm>
            <a:off x="4724400" y="6554292"/>
            <a:ext cx="2743200" cy="292196"/>
          </a:xfrm>
          <a:prstGeom prst="rect">
            <a:avLst/>
          </a:prstGeom>
        </p:spPr>
        <p:txBody>
          <a:bodyPr/>
          <a:lstStyle>
            <a:defPPr>
              <a:defRPr lang="zh-CN"/>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548B57D-AE10-4CF7-A9DF-59FEFA91B28E}" type="slidenum">
              <a:rPr lang="zh-CN" altLang="en-US" smtClean="0">
                <a:cs typeface="+mn-ea"/>
                <a:sym typeface="+mn-lt"/>
              </a:rPr>
            </a:fld>
            <a:r>
              <a:rPr lang="zh-CN" altLang="en-US">
                <a:cs typeface="+mn-ea"/>
                <a:sym typeface="+mn-lt"/>
              </a:rPr>
              <a:t> </a:t>
            </a:r>
            <a:endParaRPr lang="zh-CN" altLang="en-US" dirty="0">
              <a:cs typeface="+mn-ea"/>
              <a:sym typeface="+mn-lt"/>
            </a:endParaRPr>
          </a:p>
        </p:txBody>
      </p:sp>
      <p:sp>
        <p:nvSpPr>
          <p:cNvPr id="5" name="矩形 4"/>
          <p:cNvSpPr/>
          <p:nvPr/>
        </p:nvSpPr>
        <p:spPr>
          <a:xfrm>
            <a:off x="0" y="0"/>
            <a:ext cx="12192000" cy="114046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8" name="矩形 7"/>
          <p:cNvSpPr/>
          <p:nvPr/>
        </p:nvSpPr>
        <p:spPr>
          <a:xfrm>
            <a:off x="0" y="6545580"/>
            <a:ext cx="12192000" cy="312420"/>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10" name="文本框 9"/>
          <p:cNvSpPr txBox="1"/>
          <p:nvPr/>
        </p:nvSpPr>
        <p:spPr>
          <a:xfrm>
            <a:off x="769631" y="2782669"/>
            <a:ext cx="7305589" cy="645160"/>
          </a:xfrm>
          <a:prstGeom prst="rect">
            <a:avLst/>
          </a:prstGeom>
          <a:noFill/>
        </p:spPr>
        <p:txBody>
          <a:bodyPr wrap="square" rtlCol="0">
            <a:spAutoFit/>
          </a:bodyPr>
          <a:lstStyle/>
          <a:p>
            <a:r>
              <a:rPr kumimoji="1" lang="zh-CN" altLang="en-US" sz="3600" b="1" dirty="0">
                <a:solidFill>
                  <a:schemeClr val="accent1"/>
                </a:solidFill>
                <a:latin typeface="微软雅黑" panose="020B0503020204020204" pitchFamily="34" charset="-122"/>
                <a:ea typeface="微软雅黑" panose="020B0503020204020204" pitchFamily="34" charset="-122"/>
              </a:rPr>
              <a:t>总结与展望</a:t>
            </a:r>
            <a:endParaRPr kumimoji="1" lang="zh-CN" altLang="en-US" sz="3600" b="1" dirty="0">
              <a:solidFill>
                <a:schemeClr val="accent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811718" y="3318014"/>
            <a:ext cx="2831224" cy="338554"/>
          </a:xfrm>
          <a:prstGeom prst="rect">
            <a:avLst/>
          </a:prstGeom>
          <a:noFill/>
        </p:spPr>
        <p:txBody>
          <a:bodyPr wrap="none" rtlCol="0">
            <a:spAutoFit/>
          </a:bodyPr>
          <a:lstStyle/>
          <a:p>
            <a:r>
              <a:rPr lang="en-US" altLang="zh-CN" sz="1600" dirty="0">
                <a:solidFill>
                  <a:schemeClr val="bg1">
                    <a:lumMod val="65000"/>
                  </a:schemeClr>
                </a:solidFill>
              </a:rPr>
              <a:t>Intensive reading of literature</a:t>
            </a:r>
            <a:endParaRPr kumimoji="1" lang="zh-CN" altLang="en-US" sz="1600" dirty="0">
              <a:solidFill>
                <a:schemeClr val="bg1">
                  <a:lumMod val="65000"/>
                </a:schemeClr>
              </a:solidFill>
            </a:endParaRPr>
          </a:p>
        </p:txBody>
      </p:sp>
      <p:sp>
        <p:nvSpPr>
          <p:cNvPr id="28" name="文本框 27"/>
          <p:cNvSpPr txBox="1"/>
          <p:nvPr/>
        </p:nvSpPr>
        <p:spPr>
          <a:xfrm>
            <a:off x="1874038" y="456623"/>
            <a:ext cx="1955012" cy="584775"/>
          </a:xfrm>
          <a:prstGeom prst="rect">
            <a:avLst/>
          </a:prstGeom>
          <a:noFill/>
        </p:spPr>
        <p:txBody>
          <a:bodyPr wrap="square" rtlCol="0">
            <a:spAutoFit/>
          </a:bodyPr>
          <a:lstStyle/>
          <a:p>
            <a:pPr algn="dist"/>
            <a:r>
              <a:rPr lang="en-US" altLang="zh-CN" sz="3200" b="1" dirty="0">
                <a:solidFill>
                  <a:srgbClr val="FFFFFF">
                    <a:alpha val="31000"/>
                  </a:srgbClr>
                </a:solidFill>
                <a:latin typeface="Segoe UI" panose="020B0502040204020203"/>
                <a:ea typeface="微软雅黑 Light" panose="020B0502040204020203" charset="-122"/>
              </a:rPr>
              <a:t>Contents</a:t>
            </a:r>
            <a:endParaRPr lang="zh-CN" altLang="en-US" sz="3200" b="1" dirty="0">
              <a:solidFill>
                <a:srgbClr val="FFFFFF">
                  <a:alpha val="31000"/>
                </a:srgbClr>
              </a:solidFill>
              <a:latin typeface="Segoe UI" panose="020B0502040204020203"/>
              <a:ea typeface="微软雅黑 Light" panose="020B0502040204020203" charset="-122"/>
            </a:endParaRPr>
          </a:p>
        </p:txBody>
      </p:sp>
      <p:sp>
        <p:nvSpPr>
          <p:cNvPr id="29" name="文本框 28"/>
          <p:cNvSpPr txBox="1"/>
          <p:nvPr/>
        </p:nvSpPr>
        <p:spPr>
          <a:xfrm>
            <a:off x="501023" y="171621"/>
            <a:ext cx="1503036" cy="830997"/>
          </a:xfrm>
          <a:prstGeom prst="rect">
            <a:avLst/>
          </a:prstGeom>
          <a:noFill/>
        </p:spPr>
        <p:txBody>
          <a:bodyPr wrap="square" rtlCol="0">
            <a:spAutoFit/>
          </a:bodyPr>
          <a:lstStyle/>
          <a:p>
            <a:pPr algn="dist"/>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4800" b="1" dirty="0">
              <a:solidFill>
                <a:srgbClr val="FFFFFF"/>
              </a:solidFill>
              <a:latin typeface="微软雅黑" panose="020B0503020204020204" pitchFamily="34" charset="-122"/>
              <a:ea typeface="微软雅黑" panose="020B0503020204020204" pitchFamily="34" charset="-122"/>
            </a:endParaRPr>
          </a:p>
        </p:txBody>
      </p:sp>
      <p:pic>
        <p:nvPicPr>
          <p:cNvPr id="38" name="图片 37"/>
          <p:cNvPicPr>
            <a:picLocks noChangeAspect="1"/>
          </p:cNvPicPr>
          <p:nvPr/>
        </p:nvPicPr>
        <p:blipFill rotWithShape="1">
          <a:blip r:embed="rId2">
            <a:alphaModFix amt="10000"/>
            <a:extLst>
              <a:ext uri="{28A0092B-C50C-407E-A947-70E740481C1C}">
                <a14:useLocalDpi xmlns:a14="http://schemas.microsoft.com/office/drawing/2010/main" val="0"/>
              </a:ext>
            </a:extLst>
          </a:blip>
          <a:srcRect/>
          <a:stretch>
            <a:fillRect/>
          </a:stretch>
        </p:blipFill>
        <p:spPr>
          <a:xfrm>
            <a:off x="6246485" y="102069"/>
            <a:ext cx="5945514" cy="1067344"/>
          </a:xfrm>
          <a:prstGeom prst="rect">
            <a:avLst/>
          </a:prstGeom>
        </p:spPr>
      </p:pic>
      <p:pic>
        <p:nvPicPr>
          <p:cNvPr id="39" name="图片 38" descr="卡通人物&#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1249" y="329439"/>
            <a:ext cx="1814635" cy="511165"/>
          </a:xfrm>
          <a:prstGeom prst="rect">
            <a:avLst/>
          </a:prstGeom>
        </p:spPr>
      </p:pic>
      <p:sp>
        <p:nvSpPr>
          <p:cNvPr id="3" name="文本框 2"/>
          <p:cNvSpPr txBox="1"/>
          <p:nvPr/>
        </p:nvSpPr>
        <p:spPr>
          <a:xfrm>
            <a:off x="811718" y="3723503"/>
            <a:ext cx="6769100" cy="583565"/>
          </a:xfrm>
          <a:prstGeom prst="rect">
            <a:avLst/>
          </a:prstGeom>
          <a:noFill/>
        </p:spPr>
        <p:txBody>
          <a:bodyPr wrap="none" rtlCol="0">
            <a:spAutoFit/>
          </a:bodyPr>
          <a:lstStyle/>
          <a:p>
            <a:pPr algn="l"/>
            <a:r>
              <a:rPr kumimoji="1" lang="zh-CN" altLang="en-US" sz="3200" b="1" dirty="0">
                <a:solidFill>
                  <a:schemeClr val="accent3"/>
                </a:solidFill>
                <a:latin typeface="微软雅黑" panose="020B0503020204020204" pitchFamily="34" charset="-122"/>
                <a:ea typeface="微软雅黑" panose="020B0503020204020204" pitchFamily="34" charset="-122"/>
              </a:rPr>
              <a:t>基于eBPF框架的Linux内核安全检测</a:t>
            </a:r>
            <a:endParaRPr kumimoji="1" lang="zh-CN" altLang="en-US" sz="3200" b="1" dirty="0">
              <a:solidFill>
                <a:schemeClr val="accent3"/>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00" y="2260146"/>
            <a:ext cx="12193200" cy="2076450"/>
          </a:xfrm>
          <a:prstGeom prst="rect">
            <a:avLst/>
          </a:prstGeom>
          <a:gradFill flip="none" rotWithShape="1">
            <a:gsLst>
              <a:gs pos="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角 2"/>
          <p:cNvSpPr/>
          <p:nvPr/>
        </p:nvSpPr>
        <p:spPr>
          <a:xfrm>
            <a:off x="1206500" y="1206045"/>
            <a:ext cx="9779000" cy="4479925"/>
          </a:xfrm>
          <a:prstGeom prst="roundRect">
            <a:avLst>
              <a:gd name="adj" fmla="val 3313"/>
            </a:avLst>
          </a:prstGeom>
          <a:solidFill>
            <a:schemeClr val="bg1"/>
          </a:solidFill>
          <a:ln>
            <a:gradFill flip="none" rotWithShape="1">
              <a:gsLst>
                <a:gs pos="0">
                  <a:schemeClr val="accent1"/>
                </a:gs>
                <a:gs pos="15000">
                  <a:schemeClr val="accent2">
                    <a:alpha val="0"/>
                  </a:schemeClr>
                </a:gs>
                <a:gs pos="85000">
                  <a:schemeClr val="accent2">
                    <a:alpha val="0"/>
                  </a:schemeClr>
                </a:gs>
                <a:gs pos="100000">
                  <a:schemeClr val="accent1"/>
                </a:gs>
              </a:gsLst>
              <a:lin ang="0" scaled="1"/>
              <a:tileRect/>
            </a:gradFill>
          </a:ln>
        </p:spPr>
        <p:txBody>
          <a:bodyPr vert="horz" lIns="91440" tIns="45720" rIns="91440" bIns="45720" rtlCol="0" anchor="ctr">
            <a:normAutofit/>
          </a:bodyPr>
          <a:lstStyle/>
          <a:p>
            <a:pPr algn="ctr">
              <a:lnSpc>
                <a:spcPct val="90000"/>
              </a:lnSpc>
              <a:spcBef>
                <a:spcPts val="1000"/>
              </a:spcBef>
            </a:pPr>
            <a:endParaRPr lang="zh-CN" altLang="en-US" sz="8800">
              <a:gradFill flip="none" rotWithShape="1">
                <a:gsLst>
                  <a:gs pos="0">
                    <a:schemeClr val="accent1"/>
                  </a:gs>
                  <a:gs pos="99438">
                    <a:schemeClr val="accent3"/>
                  </a:gs>
                  <a:gs pos="66000">
                    <a:schemeClr val="accent2"/>
                  </a:gs>
                </a:gsLst>
                <a:path path="circle">
                  <a:fillToRect t="100000" r="100000"/>
                </a:path>
                <a:tileRect l="-100000" b="-100000"/>
              </a:gradFill>
              <a:latin typeface="+mj-lt"/>
            </a:endParaRPr>
          </a:p>
        </p:txBody>
      </p:sp>
      <p:sp>
        <p:nvSpPr>
          <p:cNvPr id="10" name="灯片编号占位符 9"/>
          <p:cNvSpPr>
            <a:spLocks noGrp="1"/>
          </p:cNvSpPr>
          <p:nvPr>
            <p:ph type="sldNum" sz="quarter" idx="12"/>
          </p:nvPr>
        </p:nvSpPr>
        <p:spPr>
          <a:xfrm>
            <a:off x="9124950" y="5768521"/>
            <a:ext cx="2743200" cy="365125"/>
          </a:xfrm>
        </p:spPr>
        <p:txBody>
          <a:bodyPr/>
          <a:lstStyle/>
          <a:p>
            <a:fld id="{CCBA9D17-A0D3-409F-BFF9-E5BAE63FEE36}" type="slidenum">
              <a:rPr lang="zh-CN" altLang="en-US" smtClean="0"/>
            </a:fld>
            <a:endParaRPr lang="zh-CN" altLang="en-US" dirty="0"/>
          </a:p>
        </p:txBody>
      </p:sp>
      <p:cxnSp>
        <p:nvCxnSpPr>
          <p:cNvPr id="13" name="直接连接符 12"/>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52512" y="300592"/>
            <a:ext cx="4606371" cy="460375"/>
          </a:xfrm>
          <a:prstGeom prst="rect">
            <a:avLst/>
          </a:prstGeom>
          <a:noFill/>
        </p:spPr>
        <p:txBody>
          <a:bodyPr wrap="square" rtlCol="0">
            <a:spAutoFit/>
          </a:bodyPr>
          <a:lstStyle/>
          <a:p>
            <a:r>
              <a:rPr lang="zh-CN" altLang="en-US" sz="2400" b="1" dirty="0">
                <a:solidFill>
                  <a:schemeClr val="accent1"/>
                </a:solidFill>
                <a:latin typeface="+mj-ea"/>
                <a:ea typeface="+mj-ea"/>
              </a:rPr>
              <a:t>总结与展望</a:t>
            </a:r>
            <a:endParaRPr lang="zh-CN" altLang="en-US" sz="2400" b="1" dirty="0">
              <a:solidFill>
                <a:schemeClr val="accent1"/>
              </a:solidFill>
              <a:latin typeface="+mj-ea"/>
              <a:ea typeface="+mj-ea"/>
            </a:endParaRPr>
          </a:p>
        </p:txBody>
      </p:sp>
      <p:pic>
        <p:nvPicPr>
          <p:cNvPr id="18" name="图片 17" descr="黑白色的标志&#10;&#10;中度可信度描述已自动生成"/>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100" name="文本框 99"/>
          <p:cNvSpPr txBox="1"/>
          <p:nvPr/>
        </p:nvSpPr>
        <p:spPr>
          <a:xfrm>
            <a:off x="1985010" y="1944370"/>
            <a:ext cx="8613775" cy="2968625"/>
          </a:xfrm>
          <a:prstGeom prst="rect">
            <a:avLst/>
          </a:prstGeom>
          <a:noFill/>
          <a:ln w="9525">
            <a:noFill/>
          </a:ln>
        </p:spPr>
        <p:txBody>
          <a:bodyPr wrap="square">
            <a:spAutoFit/>
          </a:bodyPr>
          <a:p>
            <a:pPr indent="236220" fontAlgn="auto">
              <a:lnSpc>
                <a:spcPct val="130000"/>
              </a:lnSpc>
              <a:spcAft>
                <a:spcPts val="600"/>
              </a:spcAft>
            </a:pPr>
            <a:r>
              <a:rPr lang="zh-CN" sz="2000" b="0">
                <a:latin typeface="+mj-ea"/>
                <a:ea typeface="+mj-ea"/>
                <a:cs typeface="+mj-ea"/>
              </a:rPr>
              <a:t>本报告</a:t>
            </a:r>
            <a:r>
              <a:rPr lang="zh-CN" sz="2000" b="1">
                <a:latin typeface="+mj-ea"/>
                <a:ea typeface="+mj-ea"/>
                <a:cs typeface="+mj-ea"/>
              </a:rPr>
              <a:t>系统次数调用统计</a:t>
            </a:r>
            <a:r>
              <a:rPr lang="zh-CN" sz="2000" b="0">
                <a:latin typeface="+mj-ea"/>
                <a:ea typeface="+mj-ea"/>
                <a:cs typeface="+mj-ea"/>
              </a:rPr>
              <a:t>、</a:t>
            </a:r>
            <a:r>
              <a:rPr lang="zh-CN" sz="2000" b="1">
                <a:latin typeface="+mj-ea"/>
                <a:ea typeface="+mj-ea"/>
                <a:cs typeface="+mj-ea"/>
              </a:rPr>
              <a:t>进程文件记录跟踪</a:t>
            </a:r>
            <a:r>
              <a:rPr lang="zh-CN" sz="2000" b="0">
                <a:latin typeface="+mj-ea"/>
                <a:ea typeface="+mj-ea"/>
                <a:cs typeface="+mj-ea"/>
              </a:rPr>
              <a:t>、</a:t>
            </a:r>
            <a:r>
              <a:rPr lang="zh-CN" sz="2000" b="1">
                <a:latin typeface="+mj-ea"/>
                <a:ea typeface="+mj-ea"/>
                <a:cs typeface="+mj-ea"/>
              </a:rPr>
              <a:t>最小权限控制</a:t>
            </a:r>
            <a:r>
              <a:rPr lang="zh-CN" sz="2000" b="0">
                <a:latin typeface="+mj-ea"/>
                <a:ea typeface="+mj-ea"/>
                <a:cs typeface="+mj-ea"/>
              </a:rPr>
              <a:t>和</a:t>
            </a:r>
            <a:r>
              <a:rPr lang="en-US" sz="2000" b="1">
                <a:latin typeface="+mj-ea"/>
                <a:ea typeface="+mj-ea"/>
                <a:cs typeface="+mj-ea"/>
              </a:rPr>
              <a:t>DDoS</a:t>
            </a:r>
            <a:r>
              <a:rPr lang="zh-CN" sz="2000" b="1">
                <a:latin typeface="+mj-ea"/>
                <a:ea typeface="+mj-ea"/>
                <a:cs typeface="+mj-ea"/>
              </a:rPr>
              <a:t>防护</a:t>
            </a:r>
            <a:r>
              <a:rPr lang="zh-CN" sz="2000" b="0">
                <a:latin typeface="+mj-ea"/>
                <a:ea typeface="+mj-ea"/>
                <a:cs typeface="+mj-ea"/>
              </a:rPr>
              <a:t>四个方面使用</a:t>
            </a:r>
            <a:r>
              <a:rPr lang="en-US" sz="2000" b="0">
                <a:latin typeface="+mj-ea"/>
                <a:ea typeface="+mj-ea"/>
                <a:cs typeface="+mj-ea"/>
              </a:rPr>
              <a:t> </a:t>
            </a:r>
            <a:r>
              <a:rPr lang="en-US" sz="2000" b="1">
                <a:latin typeface="+mj-ea"/>
                <a:ea typeface="+mj-ea"/>
                <a:cs typeface="+mj-ea"/>
              </a:rPr>
              <a:t>eBPF </a:t>
            </a:r>
            <a:r>
              <a:rPr lang="zh-CN" sz="2000" b="1">
                <a:latin typeface="+mj-ea"/>
                <a:ea typeface="+mj-ea"/>
                <a:cs typeface="+mj-ea"/>
              </a:rPr>
              <a:t>框架</a:t>
            </a:r>
            <a:r>
              <a:rPr lang="zh-CN" sz="2000" b="0">
                <a:latin typeface="+mj-ea"/>
                <a:ea typeface="+mj-ea"/>
                <a:cs typeface="+mj-ea"/>
              </a:rPr>
              <a:t>进行了详细的实践，并通过具体的功能设计和实验展示了</a:t>
            </a:r>
            <a:r>
              <a:rPr lang="en-US" sz="2000" b="0">
                <a:latin typeface="+mj-ea"/>
                <a:ea typeface="+mj-ea"/>
                <a:cs typeface="+mj-ea"/>
              </a:rPr>
              <a:t> eBPF </a:t>
            </a:r>
            <a:r>
              <a:rPr lang="zh-CN" sz="2000" b="0">
                <a:latin typeface="+mj-ea"/>
                <a:ea typeface="+mj-ea"/>
                <a:cs typeface="+mj-ea"/>
              </a:rPr>
              <a:t>的运作机制。通过此项研究，我们得以了解并实际演练 </a:t>
            </a:r>
            <a:r>
              <a:rPr lang="en-US" sz="2000" b="0">
                <a:latin typeface="+mj-ea"/>
                <a:ea typeface="+mj-ea"/>
                <a:cs typeface="+mj-ea"/>
              </a:rPr>
              <a:t>eBPF </a:t>
            </a:r>
            <a:r>
              <a:rPr lang="zh-CN" sz="2000" b="0">
                <a:latin typeface="+mj-ea"/>
                <a:ea typeface="+mj-ea"/>
                <a:cs typeface="+mj-ea"/>
              </a:rPr>
              <a:t>如何帮助我们进行系统调用安全检测和安全增强。</a:t>
            </a:r>
            <a:endParaRPr lang="zh-CN" sz="2000" b="0">
              <a:latin typeface="+mj-ea"/>
              <a:ea typeface="+mj-ea"/>
              <a:cs typeface="+mj-ea"/>
            </a:endParaRPr>
          </a:p>
          <a:p>
            <a:pPr indent="236220" fontAlgn="auto">
              <a:lnSpc>
                <a:spcPct val="130000"/>
              </a:lnSpc>
            </a:pPr>
            <a:r>
              <a:rPr lang="zh-CN" sz="2000" b="0">
                <a:latin typeface="+mj-ea"/>
                <a:ea typeface="+mj-ea"/>
                <a:cs typeface="+mj-ea"/>
              </a:rPr>
              <a:t>总的来说，</a:t>
            </a:r>
            <a:r>
              <a:rPr lang="en-US" sz="2000" b="0">
                <a:latin typeface="+mj-ea"/>
                <a:ea typeface="+mj-ea"/>
                <a:cs typeface="+mj-ea"/>
              </a:rPr>
              <a:t>eBPF </a:t>
            </a:r>
            <a:r>
              <a:rPr lang="zh-CN" sz="2000" b="0">
                <a:latin typeface="+mj-ea"/>
                <a:ea typeface="+mj-ea"/>
                <a:cs typeface="+mj-ea"/>
              </a:rPr>
              <a:t>技术对于 </a:t>
            </a:r>
            <a:r>
              <a:rPr lang="en-US" sz="2000" b="0">
                <a:latin typeface="+mj-ea"/>
                <a:ea typeface="+mj-ea"/>
                <a:cs typeface="+mj-ea"/>
              </a:rPr>
              <a:t>Linux </a:t>
            </a:r>
            <a:r>
              <a:rPr lang="zh-CN" sz="2000" b="0">
                <a:latin typeface="+mj-ea"/>
                <a:ea typeface="+mj-ea"/>
                <a:cs typeface="+mj-ea"/>
              </a:rPr>
              <a:t>内核安全性提升提供了新的契机。未来，我们可以期待对于 </a:t>
            </a:r>
            <a:r>
              <a:rPr lang="en-US" sz="2000" b="0">
                <a:latin typeface="+mj-ea"/>
                <a:ea typeface="+mj-ea"/>
                <a:cs typeface="+mj-ea"/>
              </a:rPr>
              <a:t>eBPF </a:t>
            </a:r>
            <a:r>
              <a:rPr lang="zh-CN" sz="2000" b="0">
                <a:latin typeface="+mj-ea"/>
                <a:ea typeface="+mj-ea"/>
                <a:cs typeface="+mj-ea"/>
              </a:rPr>
              <a:t>进一步研究和开发，不断提升其在系统安全应用中的效率和灵活性，为我我们的信息系统提供更强大的保障。</a:t>
            </a:r>
            <a:endParaRPr lang="zh-CN" altLang="en-US" sz="2000" b="0">
              <a:latin typeface="+mj-ea"/>
              <a:ea typeface="+mj-ea"/>
              <a:cs typeface="+mj-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1515573"/>
            <a:ext cx="12192000" cy="38268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文本框 7"/>
          <p:cNvSpPr txBox="1"/>
          <p:nvPr/>
        </p:nvSpPr>
        <p:spPr>
          <a:xfrm>
            <a:off x="2248522" y="2795807"/>
            <a:ext cx="7723981" cy="1106805"/>
          </a:xfrm>
          <a:prstGeom prst="rect">
            <a:avLst/>
          </a:prstGeom>
          <a:noFill/>
        </p:spPr>
        <p:txBody>
          <a:bodyPr wrap="square" rtlCol="0">
            <a:spAutoFit/>
          </a:bodyPr>
          <a:lstStyle/>
          <a:p>
            <a:pPr marL="0" marR="0" lvl="0" indent="0" algn="ctr" defTabSz="914400" rtl="0" eaLnBrk="1" fontAlgn="auto" latinLnBrk="0" hangingPunct="1">
              <a:lnSpc>
                <a:spcPct val="110000"/>
              </a:lnSpc>
              <a:spcBef>
                <a:spcPts val="0"/>
              </a:spcBef>
              <a:spcAft>
                <a:spcPts val="0"/>
              </a:spcAft>
              <a:buClrTx/>
              <a:buSzTx/>
              <a:buFontTx/>
              <a:buNone/>
              <a:defRPr/>
            </a:pPr>
            <a:r>
              <a:rPr kumimoji="0" lang="zh-CN" altLang="en-US" sz="6000" b="1" i="0" u="none" strike="noStrike" kern="1200" cap="none" spc="4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请老师批评指正</a:t>
            </a:r>
            <a:endParaRPr kumimoji="0" lang="zh-CN" altLang="en-US" sz="6000" b="1" i="0" u="none" strike="noStrike" kern="1200" cap="none" spc="4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0" name="直接连接符 9"/>
          <p:cNvCxnSpPr/>
          <p:nvPr/>
        </p:nvCxnSpPr>
        <p:spPr>
          <a:xfrm>
            <a:off x="5875564" y="5029199"/>
            <a:ext cx="44087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5197121" y="602182"/>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3" name="组合 12"/>
          <p:cNvGrpSpPr/>
          <p:nvPr/>
        </p:nvGrpSpPr>
        <p:grpSpPr>
          <a:xfrm>
            <a:off x="5317814" y="718939"/>
            <a:ext cx="1614432" cy="1610666"/>
            <a:chOff x="2105799" y="20055838"/>
            <a:chExt cx="6748090" cy="6732363"/>
          </a:xfrm>
          <a:solidFill>
            <a:schemeClr val="accent1"/>
          </a:solidFill>
        </p:grpSpPr>
        <p:sp>
          <p:nvSpPr>
            <p:cNvPr id="14"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pic>
        <p:nvPicPr>
          <p:cNvPr id="37" name="图片 36" descr="卡通人物&#10;&#10;描述已自动生成"/>
          <p:cNvPicPr>
            <a:picLocks noChangeAspect="1"/>
          </p:cNvPicPr>
          <p:nvPr/>
        </p:nvPicPr>
        <p:blipFill rotWithShape="1">
          <a:blip r:embed="rId1">
            <a:alphaModFix amt="15000"/>
            <a:extLst>
              <a:ext uri="{28A0092B-C50C-407E-A947-70E740481C1C}">
                <a14:useLocalDpi xmlns:a14="http://schemas.microsoft.com/office/drawing/2010/main" val="0"/>
              </a:ext>
            </a:extLst>
          </a:blip>
          <a:srcRect/>
          <a:stretch>
            <a:fillRect/>
          </a:stretch>
        </p:blipFill>
        <p:spPr>
          <a:xfrm>
            <a:off x="1" y="3903134"/>
            <a:ext cx="2948754" cy="1439294"/>
          </a:xfrm>
          <a:prstGeom prst="rect">
            <a:avLst/>
          </a:prstGeom>
        </p:spPr>
      </p:pic>
      <p:pic>
        <p:nvPicPr>
          <p:cNvPr id="38" name="图片 37" descr="卡通人物&#10;&#10;描述已自动生成"/>
          <p:cNvPicPr>
            <a:picLocks noChangeAspect="1"/>
          </p:cNvPicPr>
          <p:nvPr/>
        </p:nvPicPr>
        <p:blipFill rotWithShape="1">
          <a:blip r:embed="rId1">
            <a:alphaModFix amt="15000"/>
            <a:extLst>
              <a:ext uri="{28A0092B-C50C-407E-A947-70E740481C1C}">
                <a14:useLocalDpi xmlns:a14="http://schemas.microsoft.com/office/drawing/2010/main" val="0"/>
              </a:ext>
            </a:extLst>
          </a:blip>
          <a:srcRect/>
          <a:stretch>
            <a:fillRect/>
          </a:stretch>
        </p:blipFill>
        <p:spPr>
          <a:xfrm flipH="1">
            <a:off x="9232274" y="3903134"/>
            <a:ext cx="2948754" cy="1439294"/>
          </a:xfrm>
          <a:prstGeom prst="rect">
            <a:avLst/>
          </a:prstGeom>
        </p:spPr>
      </p:pic>
      <p:sp>
        <p:nvSpPr>
          <p:cNvPr id="39" name="文本框 38"/>
          <p:cNvSpPr txBox="1"/>
          <p:nvPr>
            <p:custDataLst>
              <p:tags r:id="rId2"/>
            </p:custDataLst>
          </p:nvPr>
        </p:nvSpPr>
        <p:spPr>
          <a:xfrm>
            <a:off x="9612501" y="5776591"/>
            <a:ext cx="792480" cy="337185"/>
          </a:xfrm>
          <a:prstGeom prst="rect">
            <a:avLst/>
          </a:prstGeom>
        </p:spPr>
        <p:txBody>
          <a:bodyPr wrap="none">
            <a:spAutoFit/>
          </a:bodyPr>
          <a:lstStyle>
            <a:defPPr>
              <a:defRPr lang="zh-CN"/>
            </a:defPPr>
            <a:lvl1pPr marR="0" lvl="0" indent="0" fontAlgn="auto">
              <a:lnSpc>
                <a:spcPct val="100000"/>
              </a:lnSpc>
              <a:spcBef>
                <a:spcPts val="0"/>
              </a:spcBef>
              <a:spcAft>
                <a:spcPts val="0"/>
              </a:spcAft>
              <a:buClrTx/>
              <a:buSzTx/>
              <a:buFontTx/>
              <a:buNone/>
              <a:defRPr>
                <a:solidFill>
                  <a:schemeClr val="tx1">
                    <a:lumMod val="85000"/>
                    <a:lumOff val="15000"/>
                  </a:schemeClr>
                </a:solidFill>
                <a:latin typeface="Arial" panose="020B0604020202020204"/>
                <a:ea typeface="微软雅黑" panose="020B0503020204020204" pitchFamily="34" charset="-122"/>
                <a:cs typeface="+mn-ea"/>
              </a:defRPr>
            </a:lvl1pPr>
          </a:lstStyle>
          <a:p>
            <a:r>
              <a:rPr lang="zh-CN" altLang="en-US" sz="1600" dirty="0">
                <a:latin typeface="+mn-lt"/>
                <a:sym typeface="+mn-lt"/>
              </a:rPr>
              <a:t>沈晴霓</a:t>
            </a:r>
            <a:endParaRPr lang="zh-CN" altLang="en-US" sz="1600" dirty="0">
              <a:latin typeface="+mn-lt"/>
              <a:sym typeface="+mn-lt"/>
            </a:endParaRPr>
          </a:p>
        </p:txBody>
      </p:sp>
      <p:sp>
        <p:nvSpPr>
          <p:cNvPr id="40" name="圆角矩形"/>
          <p:cNvSpPr/>
          <p:nvPr>
            <p:custDataLst>
              <p:tags r:id="rId3"/>
            </p:custDataLst>
          </p:nvPr>
        </p:nvSpPr>
        <p:spPr>
          <a:xfrm>
            <a:off x="1219200" y="5776591"/>
            <a:ext cx="1319839" cy="36933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ym typeface="+mn-lt"/>
              </a:rPr>
              <a:t>第三小组</a:t>
            </a:r>
            <a:endParaRPr sz="1600" dirty="0">
              <a:solidFill>
                <a:schemeClr val="lt1"/>
              </a:solidFill>
              <a:sym typeface="+mn-lt"/>
            </a:endParaRPr>
          </a:p>
        </p:txBody>
      </p:sp>
      <p:sp>
        <p:nvSpPr>
          <p:cNvPr id="67" name="圆角矩形"/>
          <p:cNvSpPr/>
          <p:nvPr>
            <p:custDataLst>
              <p:tags r:id="rId4"/>
            </p:custDataLst>
          </p:nvPr>
        </p:nvSpPr>
        <p:spPr>
          <a:xfrm>
            <a:off x="8312051" y="5776591"/>
            <a:ext cx="1218760" cy="36933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ym typeface="+mn-lt"/>
              </a:rPr>
              <a:t>指导老师</a:t>
            </a:r>
            <a:endParaRPr sz="1600" dirty="0">
              <a:solidFill>
                <a:schemeClr val="lt1"/>
              </a:solidFill>
              <a:sym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zh-CN" altLang="en-US" sz="2400" b="1" dirty="0">
                <a:solidFill>
                  <a:schemeClr val="accent1"/>
                </a:solidFill>
                <a:latin typeface="+mj-ea"/>
                <a:ea typeface="+mj-ea"/>
              </a:rPr>
              <a:t>背景</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3" name="文本框 2"/>
          <p:cNvSpPr txBox="1"/>
          <p:nvPr userDrawn="1"/>
        </p:nvSpPr>
        <p:spPr>
          <a:xfrm>
            <a:off x="654050" y="975360"/>
            <a:ext cx="10953750" cy="2672715"/>
          </a:xfrm>
          <a:prstGeom prst="rect">
            <a:avLst/>
          </a:prstGeom>
        </p:spPr>
        <p:txBody>
          <a:bodyPr wrap="square" rtlCol="0">
            <a:noAutofit/>
          </a:bodyPr>
          <a:p>
            <a:pPr lvl="0" indent="0" algn="l" fontAlgn="auto">
              <a:lnSpc>
                <a:spcPct val="120000"/>
              </a:lnSpc>
              <a:spcAft>
                <a:spcPts val="600"/>
              </a:spcAft>
              <a:buNone/>
            </a:pPr>
            <a:r>
              <a:rPr sz="2000" b="1"/>
              <a:t>Linux 内核安全的重要性</a:t>
            </a:r>
            <a:r>
              <a:rPr sz="2000"/>
              <a:t>： Linux 系统广泛应用于服务器、云计算、嵌入式系统等领域，其内核安全对整个信息系统的稳定性和安全性至关重要。近年来，随着网络攻击的日益增多，Linux 内核面临的安全威胁也在不断上升。</a:t>
            </a:r>
            <a:endParaRPr sz="2000"/>
          </a:p>
          <a:p>
            <a:pPr lvl="0" indent="0" algn="l" fontAlgn="auto">
              <a:lnSpc>
                <a:spcPct val="120000"/>
              </a:lnSpc>
              <a:buNone/>
            </a:pPr>
            <a:r>
              <a:rPr sz="2000" b="1"/>
              <a:t>eBPF 技术简介</a:t>
            </a:r>
            <a:r>
              <a:rPr sz="2000"/>
              <a:t>： eBPF 是一种强大的内核技术，它允许用户在不更改内核源代码的情况下，安全动态地在内核中插入运行自定义代码段。它最初用于网络流量过滤，可以用于动态地实现防火墙规则、包过滤以及其他网络级别的安全策略。但现已扩展到多种其他用途，包括性能监控、日志记录、安全监测等</a:t>
            </a:r>
            <a:r>
              <a:rPr lang="zh-CN" sz="2000"/>
              <a:t>。</a:t>
            </a:r>
            <a:endParaRPr lang="zh-CN" sz="2000"/>
          </a:p>
        </p:txBody>
      </p:sp>
      <p:pic>
        <p:nvPicPr>
          <p:cNvPr id="9" name="图片 8" descr="upload_post_object_v2_728328898"/>
          <p:cNvPicPr>
            <a:picLocks noChangeAspect="1"/>
          </p:cNvPicPr>
          <p:nvPr/>
        </p:nvPicPr>
        <p:blipFill>
          <a:blip r:embed="rId3"/>
          <a:stretch>
            <a:fillRect/>
          </a:stretch>
        </p:blipFill>
        <p:spPr>
          <a:xfrm>
            <a:off x="1118235" y="3763645"/>
            <a:ext cx="4397375" cy="2218690"/>
          </a:xfrm>
          <a:prstGeom prst="rect">
            <a:avLst/>
          </a:prstGeom>
          <a:effectLst>
            <a:outerShdw blurRad="63500" sx="102000" sy="102000" algn="ctr" rotWithShape="0">
              <a:prstClr val="black">
                <a:alpha val="40000"/>
              </a:prstClr>
            </a:outerShdw>
          </a:effectLst>
        </p:spPr>
      </p:pic>
      <p:pic>
        <p:nvPicPr>
          <p:cNvPr id="10" name="图片 9" descr="upload_post_object_v2_829096645"/>
          <p:cNvPicPr>
            <a:picLocks noChangeAspect="1"/>
          </p:cNvPicPr>
          <p:nvPr/>
        </p:nvPicPr>
        <p:blipFill>
          <a:blip r:embed="rId4"/>
          <a:stretch>
            <a:fillRect/>
          </a:stretch>
        </p:blipFill>
        <p:spPr>
          <a:xfrm>
            <a:off x="6838950" y="3716020"/>
            <a:ext cx="3839845" cy="2348865"/>
          </a:xfrm>
          <a:prstGeom prst="rect">
            <a:avLst/>
          </a:prstGeom>
          <a:effectLst>
            <a:outerShdw blurRad="63500" sx="102000" sy="102000" algn="ctr" rotWithShape="0">
              <a:prstClr val="black">
                <a:alpha val="40000"/>
              </a:prstClr>
            </a:outerShdw>
          </a:effectLst>
        </p:spPr>
      </p:pic>
      <p:sp>
        <p:nvSpPr>
          <p:cNvPr id="11" name="文本框 10"/>
          <p:cNvSpPr txBox="1"/>
          <p:nvPr userDrawn="1"/>
        </p:nvSpPr>
        <p:spPr>
          <a:xfrm>
            <a:off x="6555241" y="6133646"/>
            <a:ext cx="4756785" cy="291465"/>
          </a:xfrm>
          <a:prstGeom prst="rect">
            <a:avLst/>
          </a:prstGeom>
        </p:spPr>
        <p:txBody>
          <a:bodyPr wrap="none" rtlCol="0">
            <a:spAutoFit/>
          </a:bodyPr>
          <a:p>
            <a:pPr algn="l"/>
            <a:r>
              <a:rPr lang="zh-CN" altLang="en-US" sz="1300" b="0">
                <a:ea typeface="微软雅黑" panose="020B0503020204020204" pitchFamily="34" charset="-122"/>
              </a:rPr>
              <a:t>图</a:t>
            </a:r>
            <a:r>
              <a:rPr lang="en-US" altLang="zh-CN" sz="1300" b="0">
                <a:ea typeface="微软雅黑" panose="020B0503020204020204" pitchFamily="34" charset="-122"/>
              </a:rPr>
              <a:t>2. 2</a:t>
            </a:r>
            <a:r>
              <a:rPr lang="zh-CN" sz="1300" b="0">
                <a:ea typeface="微软雅黑" panose="020B0503020204020204" pitchFamily="34" charset="-122"/>
              </a:rPr>
              <a:t>021</a:t>
            </a:r>
            <a:r>
              <a:rPr lang="en-US" altLang="zh-CN" sz="1300" b="0">
                <a:ea typeface="微软雅黑" panose="020B0503020204020204" pitchFamily="34" charset="-122"/>
              </a:rPr>
              <a:t>.01.01</a:t>
            </a:r>
            <a:r>
              <a:rPr lang="zh-CN" altLang="en-US" sz="1300" b="0">
                <a:ea typeface="微软雅黑" panose="020B0503020204020204" pitchFamily="34" charset="-122"/>
              </a:rPr>
              <a:t>-</a:t>
            </a:r>
            <a:r>
              <a:rPr lang="en-US" altLang="zh-CN" sz="1300" b="0">
                <a:ea typeface="微软雅黑" panose="020B0503020204020204" pitchFamily="34" charset="-122"/>
              </a:rPr>
              <a:t>2021.06.30 </a:t>
            </a:r>
            <a:r>
              <a:rPr lang="zh-CN" sz="1300" b="0">
                <a:ea typeface="微软雅黑" panose="020B0503020204020204" pitchFamily="34" charset="-122"/>
              </a:rPr>
              <a:t>影响 Linux 服务器的主要威胁类型</a:t>
            </a:r>
            <a:endParaRPr lang="zh-CN" altLang="en-US" sz="1300" b="0">
              <a:ea typeface="微软雅黑" panose="020B0503020204020204" pitchFamily="34" charset="-122"/>
            </a:endParaRPr>
          </a:p>
        </p:txBody>
      </p:sp>
      <p:sp>
        <p:nvSpPr>
          <p:cNvPr id="12" name="文本框 11"/>
          <p:cNvSpPr txBox="1"/>
          <p:nvPr userDrawn="1"/>
        </p:nvSpPr>
        <p:spPr>
          <a:xfrm>
            <a:off x="1077686" y="6098086"/>
            <a:ext cx="4589780" cy="291465"/>
          </a:xfrm>
          <a:prstGeom prst="rect">
            <a:avLst/>
          </a:prstGeom>
        </p:spPr>
        <p:txBody>
          <a:bodyPr wrap="none" rtlCol="0">
            <a:spAutoFit/>
          </a:bodyPr>
          <a:p>
            <a:pPr algn="l"/>
            <a:r>
              <a:rPr lang="zh-CN" sz="1300" b="0">
                <a:ea typeface="微软雅黑" panose="020B0503020204020204" pitchFamily="34" charset="-122"/>
              </a:rPr>
              <a:t>图</a:t>
            </a:r>
            <a:r>
              <a:rPr lang="en-US" altLang="zh-CN" sz="1300" b="0">
                <a:ea typeface="微软雅黑" panose="020B0503020204020204" pitchFamily="34" charset="-122"/>
              </a:rPr>
              <a:t>1. </a:t>
            </a:r>
            <a:r>
              <a:rPr lang="zh-CN" sz="1300" b="0">
                <a:ea typeface="微软雅黑" panose="020B0503020204020204" pitchFamily="34" charset="-122"/>
              </a:rPr>
              <a:t>Linux 用户占 Trend Micro Cloud One 企业客户的大多数</a:t>
            </a:r>
            <a:endParaRPr lang="zh-CN" altLang="en-US" sz="1300" b="0">
              <a:ea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zh-CN" altLang="en-US" sz="2400" b="1" dirty="0">
                <a:solidFill>
                  <a:schemeClr val="accent1"/>
                </a:solidFill>
                <a:latin typeface="+mj-ea"/>
                <a:ea typeface="+mj-ea"/>
              </a:rPr>
              <a:t>背景</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3" name="文本框 2"/>
          <p:cNvSpPr txBox="1"/>
          <p:nvPr userDrawn="1"/>
        </p:nvSpPr>
        <p:spPr>
          <a:xfrm>
            <a:off x="636951" y="1108438"/>
            <a:ext cx="11225076" cy="4033338"/>
          </a:xfrm>
          <a:prstGeom prst="rect">
            <a:avLst/>
          </a:prstGeom>
        </p:spPr>
        <p:txBody>
          <a:bodyPr wrap="square" rtlCol="0">
            <a:noAutofit/>
          </a:bodyPr>
          <a:p>
            <a:pPr lvl="0" indent="0" algn="l" fontAlgn="auto">
              <a:lnSpc>
                <a:spcPct val="130000"/>
              </a:lnSpc>
              <a:buNone/>
            </a:pPr>
            <a:r>
              <a:rPr sz="2000" b="1"/>
              <a:t>eBPF 在内核安全中的应用</a:t>
            </a:r>
            <a:r>
              <a:rPr sz="2000"/>
              <a:t>：</a:t>
            </a:r>
            <a:endParaRPr sz="2000"/>
          </a:p>
          <a:p>
            <a:pPr lvl="0" indent="457200" algn="l" fontAlgn="auto">
              <a:lnSpc>
                <a:spcPct val="130000"/>
              </a:lnSpc>
              <a:buNone/>
            </a:pPr>
            <a:r>
              <a:rPr sz="2000"/>
              <a:t>eBPF允许开发者创建能够监控和记录系统调用、网络活动以及文件系统操作等事件的脚本，创建高效的安全监控工具实时检测和响应内核级别的安全事件。利用 eBPF 可以在内核层面实现低延迟和高效率的复杂入侵检测逻辑。通过 eB</a:t>
            </a:r>
            <a:r>
              <a:rPr lang="en-US" sz="2000"/>
              <a:t>PF</a:t>
            </a:r>
            <a:r>
              <a:rPr sz="2000"/>
              <a:t> 可以控制哪些系统调用被允许或被组织。而且可编程的 eBPF 能够提供灵活的安全策略定制，并与现有的安全工具和框架（如 SELinux 等）集成，形成更全面、更强大的安全防护体系。</a:t>
            </a:r>
            <a:endParaRPr sz="2000"/>
          </a:p>
          <a:p>
            <a:pPr lvl="0" indent="0" algn="l" fontAlgn="auto">
              <a:lnSpc>
                <a:spcPct val="130000"/>
              </a:lnSpc>
              <a:buNone/>
            </a:pPr>
            <a:endParaRPr sz="2000"/>
          </a:p>
          <a:p>
            <a:pPr lvl="0" indent="0" algn="l" fontAlgn="auto">
              <a:lnSpc>
                <a:spcPct val="130000"/>
              </a:lnSpc>
              <a:buNone/>
            </a:pPr>
            <a:r>
              <a:rPr sz="2000" b="1"/>
              <a:t>研究的动机与目的</a:t>
            </a:r>
            <a:r>
              <a:rPr sz="2000"/>
              <a:t>： </a:t>
            </a:r>
            <a:endParaRPr sz="2000"/>
          </a:p>
          <a:p>
            <a:pPr lvl="0" indent="457200" algn="l" fontAlgn="auto">
              <a:lnSpc>
                <a:spcPct val="130000"/>
              </a:lnSpc>
              <a:buNone/>
            </a:pPr>
            <a:r>
              <a:rPr sz="2000"/>
              <a:t>鉴于 eBPF 在提升 Linux 内核安全性方面的潜力，本报告通过基于eBPF框架的</a:t>
            </a:r>
            <a:r>
              <a:rPr sz="2000" b="1"/>
              <a:t>系统次数调用统计</a:t>
            </a:r>
            <a:r>
              <a:rPr sz="2000"/>
              <a:t>，</a:t>
            </a:r>
            <a:r>
              <a:rPr lang="zh-CN" sz="2000" b="1"/>
              <a:t>进程文件记录跟踪</a:t>
            </a:r>
            <a:r>
              <a:rPr lang="zh-CN" sz="2000"/>
              <a:t>，</a:t>
            </a:r>
            <a:r>
              <a:rPr sz="2000" b="1"/>
              <a:t>基于BPF框架的最小权限控制</a:t>
            </a:r>
            <a:r>
              <a:rPr sz="2000"/>
              <a:t>以及</a:t>
            </a:r>
            <a:r>
              <a:rPr sz="2000" b="1"/>
              <a:t>基于eBPF框架的DDoS防护</a:t>
            </a:r>
            <a:r>
              <a:rPr lang="zh-CN" sz="2000"/>
              <a:t>四</a:t>
            </a:r>
            <a:r>
              <a:rPr sz="2000"/>
              <a:t>个方面，了解如何使用eBPF框架进行系统调用安全检测和安全增强，还提出具体的功能设计和实践实验，以更清晰地理解eBPF的运作机制。</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descr="湖边有许多树&#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a:stretch>
            <a:fillRect/>
          </a:stretch>
        </p:blipFill>
        <p:spPr>
          <a:xfrm>
            <a:off x="0" y="1124878"/>
            <a:ext cx="12192000" cy="5431848"/>
          </a:xfrm>
          <a:prstGeom prst="rect">
            <a:avLst/>
          </a:prstGeom>
        </p:spPr>
      </p:pic>
      <p:sp>
        <p:nvSpPr>
          <p:cNvPr id="4" name="矩形 3"/>
          <p:cNvSpPr/>
          <p:nvPr/>
        </p:nvSpPr>
        <p:spPr>
          <a:xfrm>
            <a:off x="0" y="1135380"/>
            <a:ext cx="12192000" cy="5415280"/>
          </a:xfrm>
          <a:prstGeom prst="rect">
            <a:avLst/>
          </a:prstGeom>
          <a:gradFill>
            <a:gsLst>
              <a:gs pos="45000">
                <a:schemeClr val="bg1"/>
              </a:gs>
              <a:gs pos="100000">
                <a:schemeClr val="bg1">
                  <a:alpha val="65000"/>
                </a:schemeClr>
              </a:gs>
            </a:gsLst>
            <a:lin ang="0" scaled="1"/>
          </a:gradFill>
          <a:ln w="12700" cap="flat" cmpd="sng" algn="ctr">
            <a:noFill/>
            <a:prstDash val="solid"/>
            <a:miter lim="800000"/>
          </a:ln>
          <a:effectLst/>
        </p:spPr>
        <p:txBody>
          <a:bodyPr rtlCol="0" anchor="ctr"/>
          <a:lstStyle/>
          <a:p>
            <a:pPr marR="0" lvl="0" indent="0" algn="ctr" fontAlgn="auto">
              <a:lnSpc>
                <a:spcPct val="100000"/>
              </a:lnSpc>
              <a:spcBef>
                <a:spcPts val="0"/>
              </a:spcBef>
              <a:spcAft>
                <a:spcPts val="0"/>
              </a:spcAft>
              <a:buClrTx/>
              <a:buSzTx/>
              <a:buFontTx/>
              <a:buNone/>
            </a:pPr>
            <a:endParaRPr kumimoji="0" lang="zh-CN" altLang="en-US" b="1" i="0" u="none" strike="noStrike" kern="0" cap="none" spc="0" normalizeH="0" baseline="0" noProof="0" dirty="0">
              <a:ln>
                <a:noFill/>
              </a:ln>
              <a:solidFill>
                <a:srgbClr val="FFFFFF"/>
              </a:solidFill>
              <a:effectLst/>
              <a:uLnTx/>
              <a:uFillTx/>
              <a:latin typeface="Microsoft YaHei UI" panose="020B0503020204020204" pitchFamily="34" charset="-122"/>
              <a:ea typeface="Microsoft YaHei UI" panose="020B0503020204020204" pitchFamily="34" charset="-122"/>
            </a:endParaRPr>
          </a:p>
        </p:txBody>
      </p:sp>
      <p:sp>
        <p:nvSpPr>
          <p:cNvPr id="2" name="灯片编号占位符 9"/>
          <p:cNvSpPr txBox="1"/>
          <p:nvPr/>
        </p:nvSpPr>
        <p:spPr>
          <a:xfrm>
            <a:off x="4724400" y="6554292"/>
            <a:ext cx="2743200" cy="292196"/>
          </a:xfrm>
          <a:prstGeom prst="rect">
            <a:avLst/>
          </a:prstGeom>
        </p:spPr>
        <p:txBody>
          <a:bodyPr/>
          <a:lstStyle>
            <a:defPPr>
              <a:defRPr lang="zh-CN"/>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548B57D-AE10-4CF7-A9DF-59FEFA91B28E}" type="slidenum">
              <a:rPr lang="zh-CN" altLang="en-US" smtClean="0">
                <a:cs typeface="+mn-ea"/>
                <a:sym typeface="+mn-lt"/>
              </a:rPr>
            </a:fld>
            <a:r>
              <a:rPr lang="zh-CN" altLang="en-US">
                <a:cs typeface="+mn-ea"/>
                <a:sym typeface="+mn-lt"/>
              </a:rPr>
              <a:t> </a:t>
            </a:r>
            <a:endParaRPr lang="zh-CN" altLang="en-US" dirty="0">
              <a:cs typeface="+mn-ea"/>
              <a:sym typeface="+mn-lt"/>
            </a:endParaRPr>
          </a:p>
        </p:txBody>
      </p:sp>
      <p:sp>
        <p:nvSpPr>
          <p:cNvPr id="5" name="矩形 4"/>
          <p:cNvSpPr/>
          <p:nvPr/>
        </p:nvSpPr>
        <p:spPr>
          <a:xfrm>
            <a:off x="0" y="0"/>
            <a:ext cx="12192000" cy="1140465"/>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8" name="矩形 7"/>
          <p:cNvSpPr/>
          <p:nvPr/>
        </p:nvSpPr>
        <p:spPr>
          <a:xfrm>
            <a:off x="0" y="6545580"/>
            <a:ext cx="12192000" cy="312420"/>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Light" panose="020B0502040204020203" charset="-122"/>
              <a:cs typeface="+mn-cs"/>
            </a:endParaRPr>
          </a:p>
        </p:txBody>
      </p:sp>
      <p:sp>
        <p:nvSpPr>
          <p:cNvPr id="10" name="文本框 9"/>
          <p:cNvSpPr txBox="1"/>
          <p:nvPr/>
        </p:nvSpPr>
        <p:spPr>
          <a:xfrm>
            <a:off x="769631" y="2782669"/>
            <a:ext cx="7305589" cy="645160"/>
          </a:xfrm>
          <a:prstGeom prst="rect">
            <a:avLst/>
          </a:prstGeom>
          <a:noFill/>
        </p:spPr>
        <p:txBody>
          <a:bodyPr wrap="square" rtlCol="0">
            <a:spAutoFit/>
          </a:bodyPr>
          <a:lstStyle/>
          <a:p>
            <a:r>
              <a:rPr kumimoji="1" lang="zh-CN" altLang="en-US" sz="3600" b="1" dirty="0">
                <a:solidFill>
                  <a:schemeClr val="accent1"/>
                </a:solidFill>
                <a:latin typeface="微软雅黑" panose="020B0503020204020204" pitchFamily="34" charset="-122"/>
                <a:ea typeface="微软雅黑" panose="020B0503020204020204" pitchFamily="34" charset="-122"/>
              </a:rPr>
              <a:t>原理和定义</a:t>
            </a:r>
            <a:endParaRPr kumimoji="1" lang="zh-CN" altLang="en-US" sz="3600" b="1" dirty="0">
              <a:solidFill>
                <a:schemeClr val="accent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811718" y="3318014"/>
            <a:ext cx="2831224" cy="338554"/>
          </a:xfrm>
          <a:prstGeom prst="rect">
            <a:avLst/>
          </a:prstGeom>
          <a:noFill/>
        </p:spPr>
        <p:txBody>
          <a:bodyPr wrap="none" rtlCol="0">
            <a:spAutoFit/>
          </a:bodyPr>
          <a:lstStyle/>
          <a:p>
            <a:r>
              <a:rPr lang="en-US" altLang="zh-CN" sz="1600" dirty="0">
                <a:solidFill>
                  <a:schemeClr val="bg1">
                    <a:lumMod val="65000"/>
                  </a:schemeClr>
                </a:solidFill>
              </a:rPr>
              <a:t>Intensive reading of literature</a:t>
            </a:r>
            <a:endParaRPr kumimoji="1" lang="zh-CN" altLang="en-US" sz="1600" dirty="0">
              <a:solidFill>
                <a:schemeClr val="bg1">
                  <a:lumMod val="65000"/>
                </a:schemeClr>
              </a:solidFill>
            </a:endParaRPr>
          </a:p>
        </p:txBody>
      </p:sp>
      <p:sp>
        <p:nvSpPr>
          <p:cNvPr id="28" name="文本框 27"/>
          <p:cNvSpPr txBox="1"/>
          <p:nvPr/>
        </p:nvSpPr>
        <p:spPr>
          <a:xfrm>
            <a:off x="1874038" y="456623"/>
            <a:ext cx="1955012" cy="584775"/>
          </a:xfrm>
          <a:prstGeom prst="rect">
            <a:avLst/>
          </a:prstGeom>
          <a:noFill/>
        </p:spPr>
        <p:txBody>
          <a:bodyPr wrap="square" rtlCol="0">
            <a:spAutoFit/>
          </a:bodyPr>
          <a:lstStyle/>
          <a:p>
            <a:pPr algn="dist"/>
            <a:r>
              <a:rPr lang="en-US" altLang="zh-CN" sz="3200" b="1" dirty="0">
                <a:solidFill>
                  <a:srgbClr val="FFFFFF">
                    <a:alpha val="31000"/>
                  </a:srgbClr>
                </a:solidFill>
                <a:latin typeface="Segoe UI" panose="020B0502040204020203"/>
                <a:ea typeface="微软雅黑 Light" panose="020B0502040204020203" charset="-122"/>
              </a:rPr>
              <a:t>Contents</a:t>
            </a:r>
            <a:endParaRPr lang="zh-CN" altLang="en-US" sz="3200" b="1" dirty="0">
              <a:solidFill>
                <a:srgbClr val="FFFFFF">
                  <a:alpha val="31000"/>
                </a:srgbClr>
              </a:solidFill>
              <a:latin typeface="Segoe UI" panose="020B0502040204020203"/>
              <a:ea typeface="微软雅黑 Light" panose="020B0502040204020203" charset="-122"/>
            </a:endParaRPr>
          </a:p>
        </p:txBody>
      </p:sp>
      <p:sp>
        <p:nvSpPr>
          <p:cNvPr id="29" name="文本框 28"/>
          <p:cNvSpPr txBox="1"/>
          <p:nvPr/>
        </p:nvSpPr>
        <p:spPr>
          <a:xfrm>
            <a:off x="501023" y="171621"/>
            <a:ext cx="1503036" cy="830997"/>
          </a:xfrm>
          <a:prstGeom prst="rect">
            <a:avLst/>
          </a:prstGeom>
          <a:noFill/>
        </p:spPr>
        <p:txBody>
          <a:bodyPr wrap="square" rtlCol="0">
            <a:spAutoFit/>
          </a:bodyPr>
          <a:lstStyle/>
          <a:p>
            <a:pPr algn="dist"/>
            <a:r>
              <a:rPr lang="zh-CN" altLang="en-US" sz="4800" b="1" dirty="0">
                <a:solidFill>
                  <a:srgbClr val="FFFFFF"/>
                </a:solidFill>
                <a:latin typeface="微软雅黑" panose="020B0503020204020204" pitchFamily="34" charset="-122"/>
                <a:ea typeface="微软雅黑" panose="020B0503020204020204" pitchFamily="34" charset="-122"/>
              </a:rPr>
              <a:t>目录</a:t>
            </a:r>
            <a:endParaRPr lang="zh-CN" altLang="en-US" sz="4800" b="1" dirty="0">
              <a:solidFill>
                <a:srgbClr val="FFFFFF"/>
              </a:solidFill>
              <a:latin typeface="微软雅黑" panose="020B0503020204020204" pitchFamily="34" charset="-122"/>
              <a:ea typeface="微软雅黑" panose="020B0503020204020204" pitchFamily="34" charset="-122"/>
            </a:endParaRPr>
          </a:p>
        </p:txBody>
      </p:sp>
      <p:pic>
        <p:nvPicPr>
          <p:cNvPr id="38" name="图片 37"/>
          <p:cNvPicPr>
            <a:picLocks noChangeAspect="1"/>
          </p:cNvPicPr>
          <p:nvPr/>
        </p:nvPicPr>
        <p:blipFill rotWithShape="1">
          <a:blip r:embed="rId2">
            <a:alphaModFix amt="10000"/>
            <a:extLst>
              <a:ext uri="{28A0092B-C50C-407E-A947-70E740481C1C}">
                <a14:useLocalDpi xmlns:a14="http://schemas.microsoft.com/office/drawing/2010/main" val="0"/>
              </a:ext>
            </a:extLst>
          </a:blip>
          <a:srcRect/>
          <a:stretch>
            <a:fillRect/>
          </a:stretch>
        </p:blipFill>
        <p:spPr>
          <a:xfrm>
            <a:off x="6246485" y="102069"/>
            <a:ext cx="5945514" cy="1067344"/>
          </a:xfrm>
          <a:prstGeom prst="rect">
            <a:avLst/>
          </a:prstGeom>
        </p:spPr>
      </p:pic>
      <p:pic>
        <p:nvPicPr>
          <p:cNvPr id="39" name="图片 38" descr="卡通人物&#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01249" y="329439"/>
            <a:ext cx="1814635" cy="511165"/>
          </a:xfrm>
          <a:prstGeom prst="rect">
            <a:avLst/>
          </a:prstGeom>
        </p:spPr>
      </p:pic>
      <p:sp>
        <p:nvSpPr>
          <p:cNvPr id="3" name="文本框 2"/>
          <p:cNvSpPr txBox="1"/>
          <p:nvPr/>
        </p:nvSpPr>
        <p:spPr>
          <a:xfrm>
            <a:off x="811718" y="3723503"/>
            <a:ext cx="9613900" cy="583565"/>
          </a:xfrm>
          <a:prstGeom prst="rect">
            <a:avLst/>
          </a:prstGeom>
          <a:noFill/>
        </p:spPr>
        <p:txBody>
          <a:bodyPr wrap="none" rtlCol="0">
            <a:spAutoFit/>
          </a:bodyPr>
          <a:lstStyle/>
          <a:p>
            <a:pPr algn="l"/>
            <a:r>
              <a:rPr kumimoji="1" lang="zh-CN" altLang="en-US" sz="3200" b="1" dirty="0">
                <a:solidFill>
                  <a:schemeClr val="accent3"/>
                </a:solidFill>
                <a:latin typeface="微软雅黑" panose="020B0503020204020204" pitchFamily="34" charset="-122"/>
                <a:ea typeface="微软雅黑" panose="020B0503020204020204" pitchFamily="34" charset="-122"/>
              </a:rPr>
              <a:t>基于eBPF框架的Linux内核安全检测功能设计与实现</a:t>
            </a:r>
            <a:endParaRPr kumimoji="1" lang="zh-CN" altLang="en-US" sz="3200" b="1" dirty="0">
              <a:solidFill>
                <a:schemeClr val="accent3"/>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的架构和工作原理</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3" name="文本框 2"/>
          <p:cNvSpPr txBox="1"/>
          <p:nvPr/>
        </p:nvSpPr>
        <p:spPr>
          <a:xfrm>
            <a:off x="6559395" y="5624912"/>
            <a:ext cx="5553075" cy="407829"/>
          </a:xfrm>
          <a:prstGeom prst="rect">
            <a:avLst/>
          </a:prstGeom>
          <a:noFill/>
        </p:spPr>
        <p:txBody>
          <a:bodyPr wrap="square" rtlCol="0" anchor="t">
            <a:noAutofit/>
          </a:bodyPr>
          <a:p>
            <a:pPr algn="ctr"/>
            <a:r>
              <a:t>图</a:t>
            </a:r>
            <a:r>
              <a:rPr lang="en-US"/>
              <a:t>3.</a:t>
            </a:r>
            <a:r>
              <a:t> eBPF架构图</a:t>
            </a:r>
            <a:endParaRPr lang="zh-CN" altLang="en-US"/>
          </a:p>
        </p:txBody>
      </p:sp>
      <p:pic>
        <p:nvPicPr>
          <p:cNvPr id="4" name="图片 3" descr="upload_post_object_v2_698850909"/>
          <p:cNvPicPr>
            <a:picLocks noChangeAspect="1"/>
          </p:cNvPicPr>
          <p:nvPr/>
        </p:nvPicPr>
        <p:blipFill>
          <a:blip r:embed="rId3"/>
          <a:stretch>
            <a:fillRect/>
          </a:stretch>
        </p:blipFill>
        <p:spPr>
          <a:xfrm>
            <a:off x="5911215" y="1897380"/>
            <a:ext cx="6097270" cy="3522980"/>
          </a:xfrm>
          <a:prstGeom prst="rect">
            <a:avLst/>
          </a:prstGeom>
          <a:effectLst>
            <a:outerShdw blurRad="63500" sx="102000" sy="102000" algn="ctr" rotWithShape="0">
              <a:prstClr val="black">
                <a:alpha val="40000"/>
              </a:prstClr>
            </a:outerShdw>
          </a:effectLst>
        </p:spPr>
      </p:pic>
      <p:sp>
        <p:nvSpPr>
          <p:cNvPr id="9" name="文本框 8"/>
          <p:cNvSpPr txBox="1"/>
          <p:nvPr/>
        </p:nvSpPr>
        <p:spPr>
          <a:xfrm>
            <a:off x="586382" y="1132664"/>
            <a:ext cx="11249652" cy="634512"/>
          </a:xfrm>
          <a:prstGeom prst="rect">
            <a:avLst/>
          </a:prstGeom>
          <a:noFill/>
        </p:spPr>
        <p:txBody>
          <a:bodyPr wrap="square" rtlCol="0" anchor="t">
            <a:noAutofit/>
          </a:bodyPr>
          <a:p>
            <a:r>
              <a:rPr sz="2000" b="1">
                <a:latin typeface="微软雅黑" panose="020B0503020204020204" pitchFamily="34" charset="-122"/>
                <a:ea typeface="微软雅黑" panose="020B0503020204020204" pitchFamily="34" charset="-122"/>
                <a:cs typeface="微软雅黑" panose="020B0503020204020204" pitchFamily="34" charset="-122"/>
              </a:rPr>
              <a:t>eBPF的架构如图所示，其允许用户空间的程序安全高效地与内核空间的资源进行交互</a:t>
            </a:r>
            <a:r>
              <a:rPr lang="zh-CN" sz="2000" b="1">
                <a:latin typeface="微软雅黑" panose="020B0503020204020204" pitchFamily="34" charset="-122"/>
                <a:ea typeface="微软雅黑" panose="020B0503020204020204" pitchFamily="34" charset="-122"/>
                <a:cs typeface="微软雅黑" panose="020B0503020204020204" pitchFamily="34" charset="-122"/>
              </a:rPr>
              <a:t>：</a:t>
            </a:r>
            <a:endParaRPr lang="zh-CN" sz="2000" b="1">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文本框 10"/>
          <p:cNvSpPr txBox="1"/>
          <p:nvPr/>
        </p:nvSpPr>
        <p:spPr>
          <a:xfrm>
            <a:off x="585788" y="2139831"/>
            <a:ext cx="5382578" cy="3123486"/>
          </a:xfrm>
          <a:prstGeom prst="rect">
            <a:avLst/>
          </a:prstGeom>
          <a:noFill/>
        </p:spPr>
        <p:txBody>
          <a:bodyPr wrap="square" rtlCol="0" anchor="t">
            <a:noAutofit/>
          </a:bodyPr>
          <a:p>
            <a:pPr algn="l">
              <a:lnSpc>
                <a:spcPct val="150000"/>
              </a:lnSpc>
            </a:pPr>
            <a:r>
              <a:rPr lang="zh-CN" altLang="en-US" sz="2000" b="1">
                <a:sym typeface="+mn-ea"/>
              </a:rPr>
              <a:t>用户空间</a:t>
            </a:r>
            <a:r>
              <a:rPr lang="zh-CN" altLang="en-US" b="1">
                <a:sym typeface="+mn-ea"/>
              </a:rPr>
              <a:t>：</a:t>
            </a:r>
            <a:endParaRPr lang="zh-CN" altLang="en-US" b="1"/>
          </a:p>
          <a:p>
            <a:pPr algn="l">
              <a:lnSpc>
                <a:spcPct val="150000"/>
              </a:lnSpc>
            </a:pPr>
            <a:r>
              <a:rPr lang="zh-CN" altLang="en-US">
                <a:sym typeface="+mn-ea"/>
              </a:rPr>
              <a:t>（</a:t>
            </a:r>
            <a:r>
              <a:rPr lang="en-US" altLang="zh-CN">
                <a:sym typeface="+mn-ea"/>
              </a:rPr>
              <a:t>1</a:t>
            </a:r>
            <a:r>
              <a:rPr lang="zh-CN" altLang="en-US">
                <a:sym typeface="+mn-ea"/>
              </a:rPr>
              <a:t>）</a:t>
            </a:r>
            <a:r>
              <a:rPr>
                <a:sym typeface="+mn-ea"/>
              </a:rPr>
              <a:t>使用 eBPF 特有的 C 语言来编写"BPF Program"；</a:t>
            </a:r>
            <a:endParaRPr>
              <a:sym typeface="+mn-ea"/>
            </a:endParaRPr>
          </a:p>
          <a:p>
            <a:pPr algn="l">
              <a:lnSpc>
                <a:spcPct val="150000"/>
              </a:lnSpc>
            </a:pPr>
            <a:r>
              <a:rPr lang="zh-CN" altLang="en-US">
                <a:sym typeface="+mn-ea"/>
              </a:rPr>
              <a:t>（</a:t>
            </a:r>
            <a:r>
              <a:rPr lang="en-US" altLang="zh-CN">
                <a:sym typeface="+mn-ea"/>
              </a:rPr>
              <a:t>2</a:t>
            </a:r>
            <a:r>
              <a:rPr lang="zh-CN" altLang="en-US">
                <a:sym typeface="+mn-ea"/>
              </a:rPr>
              <a:t>）</a:t>
            </a:r>
            <a:r>
              <a:rPr>
                <a:sym typeface="+mn-ea"/>
              </a:rPr>
              <a:t>LLVM/CLang 编译器将 eBPF 程序编译成 "prog.bpf"</a:t>
            </a:r>
            <a:r>
              <a:rPr lang="en-US">
                <a:sym typeface="+mn-ea"/>
              </a:rPr>
              <a:t> </a:t>
            </a:r>
            <a:r>
              <a:rPr>
                <a:sym typeface="+mn-ea"/>
              </a:rPr>
              <a:t>的eBPF 字节码</a:t>
            </a:r>
            <a:r>
              <a:rPr lang="zh-CN">
                <a:sym typeface="+mn-ea"/>
              </a:rPr>
              <a:t>；</a:t>
            </a:r>
            <a:endParaRPr>
              <a:sym typeface="+mn-ea"/>
            </a:endParaRPr>
          </a:p>
          <a:p>
            <a:pPr algn="l">
              <a:lnSpc>
                <a:spcPct val="150000"/>
              </a:lnSpc>
            </a:pPr>
            <a:r>
              <a:rPr lang="zh-CN" altLang="en-US">
                <a:sym typeface="+mn-ea"/>
              </a:rPr>
              <a:t>（</a:t>
            </a:r>
            <a:r>
              <a:rPr lang="en-US" altLang="zh-CN">
                <a:sym typeface="+mn-ea"/>
              </a:rPr>
              <a:t>3</a:t>
            </a:r>
            <a:r>
              <a:rPr lang="zh-CN" altLang="en-US">
                <a:sym typeface="+mn-ea"/>
              </a:rPr>
              <a:t>）</a:t>
            </a:r>
            <a:r>
              <a:rPr>
                <a:sym typeface="+mn-ea"/>
              </a:rPr>
              <a:t>调用 bpf() 系统调用将 eBPF 字节码加载到内核空间的eBPF子系统。</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的架构和工作原理</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3" name="文本框 2"/>
          <p:cNvSpPr txBox="1"/>
          <p:nvPr/>
        </p:nvSpPr>
        <p:spPr>
          <a:xfrm>
            <a:off x="6299045" y="5562682"/>
            <a:ext cx="5553075" cy="407829"/>
          </a:xfrm>
          <a:prstGeom prst="rect">
            <a:avLst/>
          </a:prstGeom>
          <a:noFill/>
        </p:spPr>
        <p:txBody>
          <a:bodyPr wrap="square" rtlCol="0" anchor="t">
            <a:noAutofit/>
          </a:bodyPr>
          <a:p>
            <a:pPr algn="ctr"/>
            <a:r>
              <a:rPr sz="1500"/>
              <a:t>图</a:t>
            </a:r>
            <a:r>
              <a:rPr lang="en-US" sz="1500"/>
              <a:t>3.</a:t>
            </a:r>
            <a:r>
              <a:rPr sz="1500"/>
              <a:t> eBPF架构图</a:t>
            </a:r>
            <a:endParaRPr lang="zh-CN" altLang="en-US" sz="1500"/>
          </a:p>
        </p:txBody>
      </p:sp>
      <p:pic>
        <p:nvPicPr>
          <p:cNvPr id="4" name="图片 3" descr="upload_post_object_v2_698850909"/>
          <p:cNvPicPr>
            <a:picLocks noChangeAspect="1"/>
          </p:cNvPicPr>
          <p:nvPr/>
        </p:nvPicPr>
        <p:blipFill>
          <a:blip r:embed="rId3"/>
          <a:stretch>
            <a:fillRect/>
          </a:stretch>
        </p:blipFill>
        <p:spPr>
          <a:xfrm>
            <a:off x="5835015" y="1897406"/>
            <a:ext cx="6242486" cy="3607066"/>
          </a:xfrm>
          <a:prstGeom prst="rect">
            <a:avLst/>
          </a:prstGeom>
          <a:effectLst>
            <a:outerShdw blurRad="63500" sx="102000" sy="102000" algn="ctr" rotWithShape="0">
              <a:prstClr val="black">
                <a:alpha val="40000"/>
              </a:prstClr>
            </a:outerShdw>
          </a:effectLst>
        </p:spPr>
      </p:pic>
      <p:sp>
        <p:nvSpPr>
          <p:cNvPr id="9" name="文本框 8"/>
          <p:cNvSpPr txBox="1"/>
          <p:nvPr/>
        </p:nvSpPr>
        <p:spPr>
          <a:xfrm>
            <a:off x="528955" y="1011555"/>
            <a:ext cx="10387965" cy="634365"/>
          </a:xfrm>
          <a:prstGeom prst="rect">
            <a:avLst/>
          </a:prstGeom>
          <a:noFill/>
        </p:spPr>
        <p:txBody>
          <a:bodyPr wrap="square" rtlCol="0" anchor="t">
            <a:noAutofit/>
          </a:bodyPr>
          <a:p>
            <a:pPr indent="0" fontAlgn="auto">
              <a:lnSpc>
                <a:spcPct val="130000"/>
              </a:lnSpc>
            </a:pPr>
            <a:r>
              <a:rPr lang="zh-CN" altLang="en-US" sz="2000" b="1"/>
              <a:t>调</a:t>
            </a:r>
            <a:r>
              <a:rPr sz="2000" b="1"/>
              <a:t>用 bpf() 系统调用把 eBPF 字节码加载到内核时，BPF Bytecode就是从用户空间传入的BPF程序的字节码。</a:t>
            </a:r>
            <a:endParaRPr lang="zh-CN" altLang="en-US" sz="2000" b="1"/>
          </a:p>
        </p:txBody>
      </p:sp>
      <p:sp>
        <p:nvSpPr>
          <p:cNvPr id="11" name="文本框 10"/>
          <p:cNvSpPr txBox="1"/>
          <p:nvPr/>
        </p:nvSpPr>
        <p:spPr>
          <a:xfrm>
            <a:off x="528320" y="2138680"/>
            <a:ext cx="5306695" cy="3123565"/>
          </a:xfrm>
          <a:prstGeom prst="rect">
            <a:avLst/>
          </a:prstGeom>
          <a:noFill/>
        </p:spPr>
        <p:txBody>
          <a:bodyPr wrap="square" rtlCol="0" anchor="t">
            <a:noAutofit/>
          </a:bodyPr>
          <a:p>
            <a:pPr algn="l">
              <a:lnSpc>
                <a:spcPct val="150000"/>
              </a:lnSpc>
            </a:pPr>
            <a:r>
              <a:rPr lang="zh-CN" altLang="en-US" sz="2000" b="1">
                <a:sym typeface="+mn-ea"/>
              </a:rPr>
              <a:t>内核空间：</a:t>
            </a:r>
            <a:endParaRPr lang="zh-CN" altLang="en-US" sz="2000" b="1"/>
          </a:p>
          <a:p>
            <a:pPr algn="l">
              <a:lnSpc>
                <a:spcPct val="150000"/>
              </a:lnSpc>
            </a:pPr>
            <a:r>
              <a:rPr lang="zh-CN" altLang="en-US">
                <a:sym typeface="+mn-ea"/>
              </a:rPr>
              <a:t>（</a:t>
            </a:r>
            <a:r>
              <a:rPr lang="en-US" altLang="zh-CN">
                <a:sym typeface="+mn-ea"/>
              </a:rPr>
              <a:t>1</a:t>
            </a:r>
            <a:r>
              <a:rPr lang="zh-CN" altLang="en-US">
                <a:sym typeface="+mn-ea"/>
              </a:rPr>
              <a:t>）</a:t>
            </a:r>
            <a:r>
              <a:t>先会对 eBPF 字节码进行安全验证，确保它不会对系统安全造成威胁；</a:t>
            </a:r>
          </a:p>
          <a:p>
            <a:pPr algn="l">
              <a:lnSpc>
                <a:spcPct val="150000"/>
              </a:lnSpc>
            </a:pPr>
            <a:r>
              <a:rPr lang="zh-CN" altLang="en-US">
                <a:sym typeface="+mn-ea"/>
              </a:rPr>
              <a:t>（</a:t>
            </a:r>
            <a:r>
              <a:rPr lang="en-US" altLang="zh-CN">
                <a:sym typeface="+mn-ea"/>
              </a:rPr>
              <a:t>2</a:t>
            </a:r>
            <a:r>
              <a:rPr lang="zh-CN" altLang="en-US">
                <a:sym typeface="+mn-ea"/>
              </a:rPr>
              <a:t>）</a:t>
            </a:r>
            <a:r>
              <a:t>通过验证，就使用 JIT（Just In Time）技术将 eBPF 字节编译成本地机器码（Native Code）；</a:t>
            </a:r>
            <a:endParaRPr>
              <a:sym typeface="+mn-ea"/>
            </a:endParaRPr>
          </a:p>
          <a:p>
            <a:pPr algn="l">
              <a:lnSpc>
                <a:spcPct val="150000"/>
              </a:lnSpc>
            </a:pPr>
            <a:r>
              <a:rPr lang="zh-CN" altLang="en-US">
                <a:sym typeface="+mn-ea"/>
              </a:rPr>
              <a:t>（</a:t>
            </a:r>
            <a:r>
              <a:rPr lang="en-US" altLang="zh-CN">
                <a:sym typeface="+mn-ea"/>
              </a:rPr>
              <a:t>3</a:t>
            </a:r>
            <a:r>
              <a:rPr lang="zh-CN" altLang="en-US">
                <a:sym typeface="+mn-ea"/>
              </a:rPr>
              <a:t>）</a:t>
            </a:r>
            <a:r>
              <a:t>然后根据 eBPF 程序的功能，将 eBPF 机器码挂载到内核的不同运行路径上</a:t>
            </a:r>
            <a:r>
              <a:rPr lang="zh-CN"/>
              <a:t>。</a:t>
            </a:r>
            <a:endParaRPr lang="zh-C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的架构和工作原理</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3" name="文本框 2"/>
          <p:cNvSpPr txBox="1"/>
          <p:nvPr/>
        </p:nvSpPr>
        <p:spPr>
          <a:xfrm>
            <a:off x="6180935" y="5602052"/>
            <a:ext cx="5553075" cy="407829"/>
          </a:xfrm>
          <a:prstGeom prst="rect">
            <a:avLst/>
          </a:prstGeom>
          <a:noFill/>
        </p:spPr>
        <p:txBody>
          <a:bodyPr wrap="square" rtlCol="0" anchor="t">
            <a:noAutofit/>
          </a:bodyPr>
          <a:p>
            <a:pPr algn="ctr"/>
            <a:r>
              <a:rPr sz="1500"/>
              <a:t>图</a:t>
            </a:r>
            <a:r>
              <a:rPr lang="en-US" sz="1500"/>
              <a:t>3.</a:t>
            </a:r>
            <a:r>
              <a:rPr sz="1500"/>
              <a:t> eBPF架构图</a:t>
            </a:r>
            <a:endParaRPr lang="zh-CN" altLang="en-US" sz="1500"/>
          </a:p>
        </p:txBody>
      </p:sp>
      <p:pic>
        <p:nvPicPr>
          <p:cNvPr id="4" name="图片 3" descr="upload_post_object_v2_698850909"/>
          <p:cNvPicPr>
            <a:picLocks noChangeAspect="1"/>
          </p:cNvPicPr>
          <p:nvPr/>
        </p:nvPicPr>
        <p:blipFill>
          <a:blip r:embed="rId3"/>
          <a:stretch>
            <a:fillRect/>
          </a:stretch>
        </p:blipFill>
        <p:spPr>
          <a:xfrm>
            <a:off x="5699125" y="1897406"/>
            <a:ext cx="6242486" cy="3607066"/>
          </a:xfrm>
          <a:prstGeom prst="rect">
            <a:avLst/>
          </a:prstGeom>
          <a:effectLst>
            <a:outerShdw blurRad="63500" sx="102000" sy="102000" algn="ctr" rotWithShape="0">
              <a:prstClr val="black">
                <a:alpha val="40000"/>
              </a:prstClr>
            </a:outerShdw>
          </a:effectLst>
        </p:spPr>
      </p:pic>
      <p:sp>
        <p:nvSpPr>
          <p:cNvPr id="9" name="文本框 8"/>
          <p:cNvSpPr txBox="1"/>
          <p:nvPr/>
        </p:nvSpPr>
        <p:spPr>
          <a:xfrm>
            <a:off x="504467" y="1050114"/>
            <a:ext cx="11249652" cy="634512"/>
          </a:xfrm>
          <a:prstGeom prst="rect">
            <a:avLst/>
          </a:prstGeom>
          <a:noFill/>
        </p:spPr>
        <p:txBody>
          <a:bodyPr wrap="square" rtlCol="0" anchor="t">
            <a:noAutofit/>
          </a:bodyPr>
          <a:p>
            <a:r>
              <a:rPr sz="2000" b="1"/>
              <a:t>eBPF还可以与其他内核组件进行交互，</a:t>
            </a:r>
            <a:r>
              <a:rPr lang="zh-CN" altLang="en-US" sz="2000" b="1"/>
              <a:t>并在内核中实现了功能复杂的帮助函数：</a:t>
            </a:r>
            <a:endParaRPr lang="zh-CN" altLang="en-US" sz="2000" b="1"/>
          </a:p>
        </p:txBody>
      </p:sp>
      <p:sp>
        <p:nvSpPr>
          <p:cNvPr id="11" name="文本框 10"/>
          <p:cNvSpPr txBox="1"/>
          <p:nvPr/>
        </p:nvSpPr>
        <p:spPr>
          <a:xfrm>
            <a:off x="609918" y="1702435"/>
            <a:ext cx="4953953" cy="3997166"/>
          </a:xfrm>
          <a:prstGeom prst="rect">
            <a:avLst/>
          </a:prstGeom>
          <a:noFill/>
        </p:spPr>
        <p:txBody>
          <a:bodyPr wrap="square" rtlCol="0" anchor="t">
            <a:noAutofit/>
          </a:bodyPr>
          <a:p>
            <a:pPr marL="285750" lvl="0" indent="-285750" algn="l" fontAlgn="auto">
              <a:lnSpc>
                <a:spcPct val="120000"/>
              </a:lnSpc>
              <a:spcAft>
                <a:spcPts val="600"/>
              </a:spcAft>
              <a:buFont typeface="Arial" panose="020B0604020202020204" pitchFamily="34" charset="0"/>
              <a:buChar char="•"/>
            </a:pPr>
            <a:r>
              <a:rPr sz="2000" b="1"/>
              <a:t>BPF Maps</a:t>
            </a:r>
            <a:r>
              <a:rPr b="1"/>
              <a:t>：</a:t>
            </a:r>
            <a:r>
              <a:t>特殊的数据结构，是内核与eBPF程序之间共享数据的关键组件，允许eBPF程序存储和检索数据</a:t>
            </a:r>
            <a:r>
              <a:rPr lang="zh-CN" altLang="en-US"/>
              <a:t>。</a:t>
            </a:r>
            <a:endParaRPr lang="zh-CN" altLang="en-US"/>
          </a:p>
          <a:p>
            <a:pPr marL="285750" lvl="0" indent="-285750" algn="l" fontAlgn="auto">
              <a:lnSpc>
                <a:spcPct val="120000"/>
              </a:lnSpc>
              <a:spcAft>
                <a:spcPts val="600"/>
              </a:spcAft>
              <a:buFont typeface="Arial" panose="020B0604020202020204" pitchFamily="34" charset="0"/>
              <a:buChar char="•"/>
            </a:pPr>
            <a:r>
              <a:rPr sz="2000" b="1"/>
              <a:t>Kernel Functions</a:t>
            </a:r>
            <a:r>
              <a:t>：eBPF程序可以调用预定义的内核函数，以执行特定的任务。例如更新maps或获取时间戳。</a:t>
            </a:r>
          </a:p>
          <a:p>
            <a:pPr marL="285750" lvl="0" indent="-285750" algn="l" fontAlgn="auto">
              <a:lnSpc>
                <a:spcPct val="120000"/>
              </a:lnSpc>
              <a:buFont typeface="Arial" panose="020B0604020202020204" pitchFamily="34" charset="0"/>
              <a:buChar char="•"/>
            </a:pPr>
            <a:r>
              <a:rPr lang="en-US" altLang="zh-CN" sz="2000" b="1"/>
              <a:t>helper</a:t>
            </a:r>
            <a:r>
              <a:rPr lang="zh-CN" altLang="en-US" sz="2000" b="1"/>
              <a:t> </a:t>
            </a:r>
            <a:r>
              <a:rPr lang="en-US" altLang="zh-CN" sz="2000" b="1"/>
              <a:t>Function</a:t>
            </a:r>
            <a:r>
              <a:rPr lang="zh-CN" altLang="en-US" b="1"/>
              <a:t> </a:t>
            </a:r>
            <a:r>
              <a:rPr lang="en-US" altLang="zh-CN" b="1"/>
              <a:t>: </a:t>
            </a:r>
            <a:r>
              <a:t>一组预定义的内核函数，为eBPF程序提供了一种与内核交互的安全方式。这些函数允许eBPF程序执行一些特定操作，比如访问或更新eBPF maps、获取系统时间、或者发送网络包等，而不会破坏内核的稳定性和安全性。</a:t>
            </a:r>
            <a:endParaRPr lang="zh-CN" altLang="en-US"/>
          </a:p>
          <a:p>
            <a:pPr lvl="0" algn="l" fontAlgn="auto">
              <a:lnSpc>
                <a:spcPct val="120000"/>
              </a:lnSpc>
              <a:buChar char="•"/>
            </a:pP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5" name="直接连接符 4"/>
          <p:cNvCxnSpPr/>
          <p:nvPr/>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52512" y="300592"/>
            <a:ext cx="4606371" cy="460375"/>
          </a:xfrm>
          <a:prstGeom prst="rect">
            <a:avLst/>
          </a:prstGeom>
          <a:noFill/>
        </p:spPr>
        <p:txBody>
          <a:bodyPr wrap="square" rtlCol="0">
            <a:spAutoFit/>
          </a:bodyPr>
          <a:lstStyle/>
          <a:p>
            <a:r>
              <a:rPr lang="en-US" altLang="zh-CN" sz="2400" b="1" dirty="0">
                <a:solidFill>
                  <a:schemeClr val="accent1"/>
                </a:solidFill>
                <a:latin typeface="+mj-ea"/>
                <a:ea typeface="+mj-ea"/>
              </a:rPr>
              <a:t>eBPF</a:t>
            </a:r>
            <a:r>
              <a:rPr lang="zh-CN" altLang="en-US" sz="2400" b="1" dirty="0">
                <a:solidFill>
                  <a:schemeClr val="accent1"/>
                </a:solidFill>
                <a:latin typeface="+mj-ea"/>
                <a:ea typeface="+mj-ea"/>
              </a:rPr>
              <a:t>的安全机制</a:t>
            </a:r>
            <a:endParaRPr lang="zh-CN" altLang="en-US" sz="2400" b="1" dirty="0">
              <a:solidFill>
                <a:schemeClr val="accent1"/>
              </a:solidFill>
              <a:latin typeface="+mj-ea"/>
              <a:ea typeface="+mj-ea"/>
            </a:endParaRPr>
          </a:p>
        </p:txBody>
      </p:sp>
      <p:pic>
        <p:nvPicPr>
          <p:cNvPr id="8" name="图片 7" descr="黑白色的标志&#10;&#10;中度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56081" y="329205"/>
            <a:ext cx="1322213" cy="372455"/>
          </a:xfrm>
          <a:prstGeom prst="rect">
            <a:avLst/>
          </a:prstGeom>
        </p:spPr>
      </p:pic>
      <p:sp>
        <p:nvSpPr>
          <p:cNvPr id="3" name="文本框 2"/>
          <p:cNvSpPr txBox="1"/>
          <p:nvPr/>
        </p:nvSpPr>
        <p:spPr>
          <a:xfrm>
            <a:off x="586740" y="975360"/>
            <a:ext cx="11605260" cy="422910"/>
          </a:xfrm>
          <a:prstGeom prst="rect">
            <a:avLst/>
          </a:prstGeom>
          <a:noFill/>
        </p:spPr>
        <p:txBody>
          <a:bodyPr wrap="square" rtlCol="0" anchor="t">
            <a:noAutofit/>
          </a:bodyPr>
          <a:p>
            <a:pPr indent="0" fontAlgn="auto">
              <a:lnSpc>
                <a:spcPct val="130000"/>
              </a:lnSpc>
            </a:pPr>
            <a:r>
              <a:rPr sz="2000" b="1">
                <a:latin typeface="微软雅黑" panose="020B0503020204020204" pitchFamily="34" charset="-122"/>
                <a:ea typeface="微软雅黑" panose="020B0503020204020204" pitchFamily="34" charset="-122"/>
                <a:cs typeface="微软雅黑" panose="020B0503020204020204" pitchFamily="34" charset="-122"/>
              </a:rPr>
              <a:t>eBPF的安全机制是eBPF设计的核心，确保了它能在不破坏系统稳定性和安全性的基础上，</a:t>
            </a:r>
            <a:endParaRPr sz="2000" b="1">
              <a:latin typeface="微软雅黑" panose="020B0503020204020204" pitchFamily="34" charset="-122"/>
              <a:ea typeface="微软雅黑" panose="020B0503020204020204" pitchFamily="34" charset="-122"/>
              <a:cs typeface="微软雅黑" panose="020B0503020204020204" pitchFamily="34" charset="-122"/>
            </a:endParaRPr>
          </a:p>
          <a:p>
            <a:pPr indent="0" fontAlgn="auto">
              <a:lnSpc>
                <a:spcPct val="130000"/>
              </a:lnSpc>
            </a:pPr>
            <a:r>
              <a:rPr sz="2000" b="1">
                <a:latin typeface="微软雅黑" panose="020B0503020204020204" pitchFamily="34" charset="-122"/>
                <a:ea typeface="微软雅黑" panose="020B0503020204020204" pitchFamily="34" charset="-122"/>
                <a:cs typeface="微软雅黑" panose="020B0503020204020204" pitchFamily="34" charset="-122"/>
              </a:rPr>
              <a:t>在内核空间中安全执行。</a:t>
            </a:r>
            <a:endParaRPr lang="zh-CN" altLang="en-US" sz="2000" b="1">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586740" y="1917700"/>
            <a:ext cx="11553190" cy="3798570"/>
          </a:xfrm>
          <a:prstGeom prst="rect">
            <a:avLst/>
          </a:prstGeom>
          <a:noFill/>
        </p:spPr>
        <p:txBody>
          <a:bodyPr wrap="square" rtlCol="0" anchor="t">
            <a:noAutofit/>
          </a:bodyPr>
          <a:p>
            <a:pPr fontAlgn="auto">
              <a:lnSpc>
                <a:spcPct val="130000"/>
              </a:lnSpc>
            </a:pPr>
            <a:r>
              <a:rPr sz="2000" b="1"/>
              <a:t>（一）程序验证器</a:t>
            </a:r>
            <a:endParaRPr sz="2000" b="1"/>
          </a:p>
          <a:p>
            <a:pPr fontAlgn="auto">
              <a:lnSpc>
                <a:spcPct val="130000"/>
              </a:lnSpc>
            </a:pPr>
            <a:r>
              <a:t>          </a:t>
            </a:r>
            <a:r>
              <a:rPr>
                <a:latin typeface="微软雅黑" panose="020B0503020204020204" pitchFamily="34" charset="-122"/>
                <a:ea typeface="微软雅黑" panose="020B0503020204020204" pitchFamily="34" charset="-122"/>
                <a:cs typeface="微软雅黑" panose="020B0503020204020204" pitchFamily="34" charset="-122"/>
              </a:rPr>
              <a:t>eBPF的程序验证器是其安全机制的第一道防线。在任何eBPF程序能够被加载和执行之前，它必须通过验</a:t>
            </a:r>
            <a:r>
              <a:rPr lang="en-US">
                <a:latin typeface="微软雅黑" panose="020B0503020204020204" pitchFamily="34" charset="-122"/>
                <a:ea typeface="微软雅黑" panose="020B0503020204020204" pitchFamily="34" charset="-122"/>
                <a:cs typeface="微软雅黑" panose="020B0503020204020204" pitchFamily="34" charset="-122"/>
              </a:rPr>
              <a:t>       </a:t>
            </a:r>
            <a:endParaRPr lang="en-US">
              <a:latin typeface="微软雅黑" panose="020B0503020204020204" pitchFamily="34" charset="-122"/>
              <a:ea typeface="微软雅黑" panose="020B0503020204020204" pitchFamily="34" charset="-122"/>
              <a:cs typeface="微软雅黑" panose="020B0503020204020204" pitchFamily="34" charset="-122"/>
            </a:endParaRPr>
          </a:p>
          <a:p>
            <a:pPr fontAlgn="auto">
              <a:lnSpc>
                <a:spcPct val="130000"/>
              </a:lnSpc>
            </a:pPr>
            <a:r>
              <a:rPr lang="en-US">
                <a:latin typeface="微软雅黑" panose="020B0503020204020204" pitchFamily="34" charset="-122"/>
                <a:ea typeface="微软雅黑" panose="020B0503020204020204" pitchFamily="34" charset="-122"/>
                <a:cs typeface="微软雅黑" panose="020B0503020204020204" pitchFamily="34" charset="-122"/>
              </a:rPr>
              <a:t>         </a:t>
            </a:r>
            <a:r>
              <a:rPr>
                <a:latin typeface="微软雅黑" panose="020B0503020204020204" pitchFamily="34" charset="-122"/>
                <a:ea typeface="微软雅黑" panose="020B0503020204020204" pitchFamily="34" charset="-122"/>
                <a:cs typeface="微软雅黑" panose="020B0503020204020204" pitchFamily="34" charset="-122"/>
              </a:rPr>
              <a:t>证器的一系列检查。</a:t>
            </a:r>
            <a:endParaRPr>
              <a:latin typeface="微软雅黑" panose="020B0503020204020204" pitchFamily="34" charset="-122"/>
              <a:ea typeface="微软雅黑" panose="020B0503020204020204" pitchFamily="34" charset="-122"/>
              <a:cs typeface="微软雅黑" panose="020B0503020204020204" pitchFamily="34" charset="-122"/>
            </a:endParaRPr>
          </a:p>
          <a:p>
            <a:pPr marL="742950" lvl="1" indent="-285750" fontAlgn="auto">
              <a:lnSpc>
                <a:spcPct val="130000"/>
              </a:lnSpc>
              <a:buFont typeface="Wingdings" panose="05000000000000000000" charset="0"/>
              <a:buChar char="u"/>
            </a:pPr>
            <a:r>
              <a:rPr lang="zh-CN" altLang="en-US" b="1"/>
              <a:t>目的</a:t>
            </a:r>
            <a:r>
              <a:rPr lang="zh-CN" altLang="en-US"/>
              <a:t>：</a:t>
            </a:r>
            <a:r>
              <a:t>确保程序不包含任何潜在的危险操作，例如非法内存访问、无限循环或对内核态数据的不恰当修改。</a:t>
            </a:r>
          </a:p>
          <a:p>
            <a:pPr marL="742950" lvl="1" indent="-285750" fontAlgn="auto">
              <a:lnSpc>
                <a:spcPct val="130000"/>
              </a:lnSpc>
              <a:buFont typeface="Wingdings" panose="05000000000000000000" charset="0"/>
              <a:buChar char="u"/>
            </a:pPr>
            <a:r>
              <a:rPr lang="zh-CN" altLang="en-US" b="1"/>
              <a:t>实现：</a:t>
            </a:r>
            <a:r>
              <a:rPr lang="zh-CN" altLang="en-US"/>
              <a:t> </a:t>
            </a:r>
            <a:r>
              <a:t>通过执行静态代码分析来实现这一点，仅当确认程序符合所有安全要求时才允许其执行。</a:t>
            </a:r>
          </a:p>
          <a:p>
            <a:pPr marL="742950" lvl="1" indent="-285750" fontAlgn="auto">
              <a:lnSpc>
                <a:spcPct val="130000"/>
              </a:lnSpc>
              <a:buFont typeface="Wingdings" panose="05000000000000000000" charset="0"/>
              <a:buChar char="u"/>
            </a:pPr>
            <a:r>
              <a:rPr lang="zh-CN" altLang="en-US" b="1"/>
              <a:t>效果：</a:t>
            </a:r>
            <a:r>
              <a:rPr lang="zh-CN" altLang="en-US"/>
              <a:t> 能</a:t>
            </a:r>
            <a:r>
              <a:t>防止程序中的不当行为，如越界写入，这可能会导致内核崩溃或安全漏洞。</a:t>
            </a:r>
          </a:p>
          <a:p>
            <a:pPr marL="742950" lvl="1" indent="-285750" fontAlgn="auto">
              <a:lnSpc>
                <a:spcPct val="120000"/>
              </a:lnSpc>
              <a:buFont typeface="Wingdings" panose="05000000000000000000" charset="0"/>
              <a:buChar char="u"/>
            </a:pPr>
          </a:p>
          <a:p>
            <a:pPr fontAlgn="auto">
              <a:lnSpc>
                <a:spcPct val="130000"/>
              </a:lnSpc>
            </a:pPr>
            <a:r>
              <a:rPr sz="2000" b="1"/>
              <a:t>（二）沙盒执行环境</a:t>
            </a:r>
            <a:endParaRPr sz="2000" b="1"/>
          </a:p>
          <a:p>
            <a:pPr fontAlgn="auto">
              <a:lnSpc>
                <a:spcPct val="130000"/>
              </a:lnSpc>
            </a:pPr>
            <a:r>
              <a:t>    </a:t>
            </a:r>
            <a:r>
              <a:rPr lang="en-US"/>
              <a:t>   </a:t>
            </a:r>
            <a:r>
              <a:t> 一旦通过了验证器的审查，eBPF程序在内核中的执行是在一个受限的沙盒环境中进行的。</a:t>
            </a:r>
          </a:p>
          <a:p>
            <a:pPr marL="742950" lvl="1" indent="-285750" fontAlgn="auto">
              <a:lnSpc>
                <a:spcPct val="130000"/>
              </a:lnSpc>
              <a:buFont typeface="Wingdings" panose="05000000000000000000" charset="0"/>
              <a:buChar char="u"/>
            </a:pPr>
            <a:r>
              <a:rPr b="1"/>
              <a:t> </a:t>
            </a:r>
            <a:r>
              <a:rPr lang="zh-CN" altLang="en-US" b="1"/>
              <a:t>作用</a:t>
            </a:r>
            <a:r>
              <a:rPr lang="zh-CN" altLang="en-US"/>
              <a:t>：</a:t>
            </a:r>
            <a:r>
              <a:t>限制了eBPF程序的能力，使其无法直接访问内核内存空间或执行内核函数调用，除了一组预先定义的BPF helper函数。</a:t>
            </a:r>
          </a:p>
          <a:p>
            <a:pPr indent="0" fontAlgn="auto">
              <a:lnSpc>
                <a:spcPct val="120000"/>
              </a:lnSpc>
              <a:buNone/>
            </a:pPr>
            <a:endParaRPr lang="zh-CN" altLang="en-US"/>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commondata" val="eyJoZGlkIjoiMGVlMDBlY2U5OGRiY2RiZDkwMWUwYTBjMmYwMTUxZWMifQ=="/>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北京大学-红色主题">
      <a:dk1>
        <a:sysClr val="windowText" lastClr="000000"/>
      </a:dk1>
      <a:lt1>
        <a:sysClr val="window" lastClr="FFFFFF"/>
      </a:lt1>
      <a:dk2>
        <a:srgbClr val="44546A"/>
      </a:dk2>
      <a:lt2>
        <a:srgbClr val="E7E6E6"/>
      </a:lt2>
      <a:accent1>
        <a:srgbClr val="94070A"/>
      </a:accent1>
      <a:accent2>
        <a:srgbClr val="D7C8B5"/>
      </a:accent2>
      <a:accent3>
        <a:srgbClr val="A5A5A5"/>
      </a:accent3>
      <a:accent4>
        <a:srgbClr val="0B4065"/>
      </a:accent4>
      <a:accent5>
        <a:srgbClr val="5B9BD5"/>
      </a:accent5>
      <a:accent6>
        <a:srgbClr val="70AD47"/>
      </a:accent6>
      <a:hlink>
        <a:srgbClr val="94070A"/>
      </a:hlink>
      <a:folHlink>
        <a:srgbClr val="954F72"/>
      </a:folHlink>
    </a:clrScheme>
    <a:fontScheme name="loawae3m">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5350</Words>
  <Application>WPS 演示</Application>
  <PresentationFormat>宽屏</PresentationFormat>
  <Paragraphs>283</Paragraphs>
  <Slides>28</Slides>
  <Notes>16</Notes>
  <HiddenSlides>18</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28</vt:i4>
      </vt:variant>
    </vt:vector>
  </HeadingPairs>
  <TitlesOfParts>
    <vt:vector size="42" baseType="lpstr">
      <vt:lpstr>Arial</vt:lpstr>
      <vt:lpstr>宋体</vt:lpstr>
      <vt:lpstr>Wingdings</vt:lpstr>
      <vt:lpstr>微软雅黑</vt:lpstr>
      <vt:lpstr>Arial</vt:lpstr>
      <vt:lpstr>Microsoft YaHei UI</vt:lpstr>
      <vt:lpstr>Segoe UI Light</vt:lpstr>
      <vt:lpstr>微软雅黑 Light</vt:lpstr>
      <vt:lpstr>Segoe UI</vt:lpstr>
      <vt:lpstr>Wingdings</vt:lpstr>
      <vt:lpstr>Arial Unicode MS</vt:lpstr>
      <vt:lpstr>等线</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Fish</dc:creator>
  <cp:lastModifiedBy>龙翔天驱</cp:lastModifiedBy>
  <cp:revision>315</cp:revision>
  <dcterms:created xsi:type="dcterms:W3CDTF">2024-01-08T10:09:00Z</dcterms:created>
  <dcterms:modified xsi:type="dcterms:W3CDTF">2024-09-07T16:53:11Z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2052-12.1.0.17827</vt:lpwstr>
  </property>
  <property fmtid="{D5CDD505-2E9C-101B-9397-08002B2CF9AE}" pid="3" name="ICV">
    <vt:lpwstr>C3F5323BFB0D43AD9A66D7205F924173_13</vt:lpwstr>
  </property>
</Properties>
</file>